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handoutMasterIdLst>
    <p:handoutMasterId r:id="rId50"/>
  </p:handoutMasterIdLst>
  <p:sldIdLst>
    <p:sldId id="257" r:id="rId5"/>
    <p:sldId id="279" r:id="rId6"/>
    <p:sldId id="298" r:id="rId7"/>
    <p:sldId id="297" r:id="rId8"/>
    <p:sldId id="296" r:id="rId9"/>
    <p:sldId id="295" r:id="rId10"/>
    <p:sldId id="294" r:id="rId11"/>
    <p:sldId id="293" r:id="rId12"/>
    <p:sldId id="292" r:id="rId13"/>
    <p:sldId id="291" r:id="rId14"/>
    <p:sldId id="290" r:id="rId15"/>
    <p:sldId id="289" r:id="rId16"/>
    <p:sldId id="288" r:id="rId17"/>
    <p:sldId id="287" r:id="rId18"/>
    <p:sldId id="286" r:id="rId19"/>
    <p:sldId id="307" r:id="rId20"/>
    <p:sldId id="306" r:id="rId21"/>
    <p:sldId id="305" r:id="rId22"/>
    <p:sldId id="304" r:id="rId23"/>
    <p:sldId id="303" r:id="rId24"/>
    <p:sldId id="302" r:id="rId25"/>
    <p:sldId id="301" r:id="rId26"/>
    <p:sldId id="300" r:id="rId27"/>
    <p:sldId id="299" r:id="rId28"/>
    <p:sldId id="285" r:id="rId29"/>
    <p:sldId id="308" r:id="rId30"/>
    <p:sldId id="317" r:id="rId31"/>
    <p:sldId id="316" r:id="rId32"/>
    <p:sldId id="315" r:id="rId33"/>
    <p:sldId id="314" r:id="rId34"/>
    <p:sldId id="313" r:id="rId35"/>
    <p:sldId id="309" r:id="rId36"/>
    <p:sldId id="310" r:id="rId37"/>
    <p:sldId id="311" r:id="rId38"/>
    <p:sldId id="318" r:id="rId39"/>
    <p:sldId id="321" r:id="rId40"/>
    <p:sldId id="312" r:id="rId41"/>
    <p:sldId id="284" r:id="rId42"/>
    <p:sldId id="283" r:id="rId43"/>
    <p:sldId id="282" r:id="rId44"/>
    <p:sldId id="281" r:id="rId45"/>
    <p:sldId id="325" r:id="rId46"/>
    <p:sldId id="326" r:id="rId47"/>
    <p:sldId id="327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12A"/>
    <a:srgbClr val="2C5292"/>
    <a:srgbClr val="2D5291"/>
    <a:srgbClr val="015086"/>
    <a:srgbClr val="1B3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C083E6E3-FA7D-4D7B-A595-EF9225AFEA82}" styleName="Светлый стиль 1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5"/>
    <p:restoredTop sz="96405"/>
  </p:normalViewPr>
  <p:slideViewPr>
    <p:cSldViewPr snapToGrid="0" snapToObjects="1">
      <p:cViewPr varScale="1">
        <p:scale>
          <a:sx n="113" d="100"/>
          <a:sy n="113" d="100"/>
        </p:scale>
        <p:origin x="56" y="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8" d="100"/>
          <a:sy n="118" d="100"/>
        </p:scale>
        <p:origin x="420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428D1B3-D95B-C040-BA6A-3E3DB701AC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A74D18-5D44-A34F-8999-314620A317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71CD8-A8A1-7B49-B1CB-109F8C2A0D16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44CA84-BB82-1644-AA7B-83F9C73A25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B84B654-2251-2947-BB4F-8731464DA43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FC6C4F-3991-9140-B345-AD2B3EEA32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22904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8783B7-2F14-0E4D-B5AF-0875B2E732DE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6B5C0-C4D0-724D-9F55-B431542C913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6351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09400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178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2429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1449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4990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73285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4754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6583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0617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677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9232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4279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312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5055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0174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4468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1291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16972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9764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069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4059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0963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71405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31835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88524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7676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83989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96414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6827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3975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639475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4730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192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2957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46941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0447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377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5168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9740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97378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775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0581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0705CC-27A7-AA44-91DF-8901CC24D00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7021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9ADBE38-5B1A-BF44-BFD5-22FC423582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F3C05BBF-08E0-7540-829F-D6B09A49BD35}"/>
              </a:ext>
            </a:extLst>
          </p:cNvPr>
          <p:cNvCxnSpPr>
            <a:cxnSpLocks/>
          </p:cNvCxnSpPr>
          <p:nvPr userDrawn="1"/>
        </p:nvCxnSpPr>
        <p:spPr>
          <a:xfrm>
            <a:off x="6585364" y="4629019"/>
            <a:ext cx="16442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FE62C56F-44DD-204D-B9BA-633EC54B2D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85364" y="4801308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lang="ru-RU" sz="40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38815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594566-9430-7349-96E8-2D1C2CAFF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 b="1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D8A3BA7-7A70-F549-AE54-D176D6276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277033"/>
            <a:ext cx="6172200" cy="3584017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28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24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819086-2831-9641-8289-944CD41DFE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77034"/>
            <a:ext cx="3932237" cy="359195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6A51B85-F1A0-FF4E-A656-40C8407A1F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F0B130E-DA8F-2545-9D2D-E700B25D38A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93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рямоугольный треугольник 19">
            <a:extLst>
              <a:ext uri="{FF2B5EF4-FFF2-40B4-BE49-F238E27FC236}">
                <a16:creationId xmlns:a16="http://schemas.microsoft.com/office/drawing/2014/main" id="{97900449-F9D6-BA44-A31F-D7A168F96441}"/>
              </a:ext>
            </a:extLst>
          </p:cNvPr>
          <p:cNvSpPr/>
          <p:nvPr userDrawn="1"/>
        </p:nvSpPr>
        <p:spPr>
          <a:xfrm flipH="1">
            <a:off x="2270234" y="0"/>
            <a:ext cx="9953297" cy="6916428"/>
          </a:xfrm>
          <a:prstGeom prst="rtTriangle">
            <a:avLst/>
          </a:prstGeom>
          <a:solidFill>
            <a:srgbClr val="2C5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972EEFE4-FB9E-BF46-85AA-E18CFB217C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6586" y="3734977"/>
            <a:ext cx="5365695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ru-RU" sz="14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2B037399-DA8A-4C43-9ADA-3486893B04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6586" y="1210748"/>
            <a:ext cx="10515600" cy="1500187"/>
          </a:xfrm>
          <a:prstGeom prst="rect">
            <a:avLst/>
          </a:prstGeom>
        </p:spPr>
        <p:txBody>
          <a:bodyPr anchor="b"/>
          <a:lstStyle>
            <a:lvl1pPr marL="0" algn="l" defTabSz="914400" rtl="0" eaLnBrk="1" latinLnBrk="0" hangingPunct="1">
              <a:lnSpc>
                <a:spcPts val="3800"/>
              </a:lnSpc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1CB0FE34-6325-F242-B491-EEA6F18F8A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Рисунок 45">
            <a:extLst>
              <a:ext uri="{FF2B5EF4-FFF2-40B4-BE49-F238E27FC236}">
                <a16:creationId xmlns:a16="http://schemas.microsoft.com/office/drawing/2014/main" id="{762D76D6-4269-7D47-A382-30DB7F7492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AED925-7255-184B-B600-AD17A82F6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304" y="609007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3800"/>
              </a:lnSpc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6ADEE23-C350-E04E-B8DD-E4311F8C9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1857" y="1298703"/>
            <a:ext cx="10622029" cy="52344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000" b="0" i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подзаголовка, образец подзаголовка, образец подзаголовка, образец подзаголовка, образец подзаголовка, образец подзаголовка</a:t>
            </a:r>
            <a:endParaRPr lang="en-US" dirty="0"/>
          </a:p>
        </p:txBody>
      </p:sp>
      <p:sp>
        <p:nvSpPr>
          <p:cNvPr id="5" name="Рисунок 4">
            <a:extLst>
              <a:ext uri="{FF2B5EF4-FFF2-40B4-BE49-F238E27FC236}">
                <a16:creationId xmlns:a16="http://schemas.microsoft.com/office/drawing/2014/main" id="{35CED6DD-11F4-3640-9502-226D70475FE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00125" y="2314797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48961DE6-1FA8-9D47-B998-6EDFBDDD062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7069" y="3878734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132260FE-8AF7-024A-B2CD-5336FDBADAB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50" name="Текст 13">
            <a:extLst>
              <a:ext uri="{FF2B5EF4-FFF2-40B4-BE49-F238E27FC236}">
                <a16:creationId xmlns:a16="http://schemas.microsoft.com/office/drawing/2014/main" id="{50707094-0C9A-7E49-9EB0-E95003BA6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7069" y="4335443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1" name="Рисунок 4">
            <a:extLst>
              <a:ext uri="{FF2B5EF4-FFF2-40B4-BE49-F238E27FC236}">
                <a16:creationId xmlns:a16="http://schemas.microsoft.com/office/drawing/2014/main" id="{7167CAC5-344B-ED4F-A5EC-0DD8BBBE770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304056" y="2322754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2A2ADEE3-FC11-564A-9F22-A8A30DEA69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281000" y="3886691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3" name="Текст 13">
            <a:extLst>
              <a:ext uri="{FF2B5EF4-FFF2-40B4-BE49-F238E27FC236}">
                <a16:creationId xmlns:a16="http://schemas.microsoft.com/office/drawing/2014/main" id="{A4404104-0313-864B-91E7-CAB3405BCB4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81000" y="4343400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4" name="Рисунок 4">
            <a:extLst>
              <a:ext uri="{FF2B5EF4-FFF2-40B4-BE49-F238E27FC236}">
                <a16:creationId xmlns:a16="http://schemas.microsoft.com/office/drawing/2014/main" id="{C190F894-EB66-8345-B5F3-3A596960169C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78600" y="2314797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5" name="Текст 13">
            <a:extLst>
              <a:ext uri="{FF2B5EF4-FFF2-40B4-BE49-F238E27FC236}">
                <a16:creationId xmlns:a16="http://schemas.microsoft.com/office/drawing/2014/main" id="{09389D26-0BEF-EA40-A496-312D8C5038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055544" y="3878734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6" name="Текст 13">
            <a:extLst>
              <a:ext uri="{FF2B5EF4-FFF2-40B4-BE49-F238E27FC236}">
                <a16:creationId xmlns:a16="http://schemas.microsoft.com/office/drawing/2014/main" id="{89491531-AD0A-1D44-B9EC-2BE6BAC490A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55544" y="4335443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  <p:sp>
        <p:nvSpPr>
          <p:cNvPr id="57" name="Рисунок 4">
            <a:extLst>
              <a:ext uri="{FF2B5EF4-FFF2-40B4-BE49-F238E27FC236}">
                <a16:creationId xmlns:a16="http://schemas.microsoft.com/office/drawing/2014/main" id="{259AF906-E5DA-9C4B-A908-BB69647D81F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840331" y="2287473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58" name="Текст 13">
            <a:extLst>
              <a:ext uri="{FF2B5EF4-FFF2-40B4-BE49-F238E27FC236}">
                <a16:creationId xmlns:a16="http://schemas.microsoft.com/office/drawing/2014/main" id="{5D65943B-F02B-B541-A00A-9EA60931A62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817275" y="3851410"/>
            <a:ext cx="2306563" cy="41031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ru-RU" dirty="0"/>
              <a:t>Образец</a:t>
            </a:r>
          </a:p>
        </p:txBody>
      </p:sp>
      <p:sp>
        <p:nvSpPr>
          <p:cNvPr id="59" name="Текст 13">
            <a:extLst>
              <a:ext uri="{FF2B5EF4-FFF2-40B4-BE49-F238E27FC236}">
                <a16:creationId xmlns:a16="http://schemas.microsoft.com/office/drawing/2014/main" id="{317E742F-17AF-6F4C-B372-B21962C944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17275" y="4308119"/>
            <a:ext cx="2306563" cy="219768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Текст под заголовком</a:t>
            </a:r>
          </a:p>
        </p:txBody>
      </p:sp>
    </p:spTree>
    <p:extLst>
      <p:ext uri="{BB962C8B-B14F-4D97-AF65-F5344CB8AC3E}">
        <p14:creationId xmlns:p14="http://schemas.microsoft.com/office/powerpoint/2010/main" val="2135581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D823FC32-1D4B-0249-BF21-969AAD7AE88B}"/>
              </a:ext>
            </a:extLst>
          </p:cNvPr>
          <p:cNvSpPr/>
          <p:nvPr userDrawn="1"/>
        </p:nvSpPr>
        <p:spPr>
          <a:xfrm>
            <a:off x="-1" y="0"/>
            <a:ext cx="3633019" cy="6872836"/>
          </a:xfrm>
          <a:prstGeom prst="rect">
            <a:avLst/>
          </a:prstGeom>
          <a:solidFill>
            <a:srgbClr val="2D52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E70D9CBA-C8C6-8448-9128-B772F8FB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8129" y="9103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4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Число</a:t>
            </a:r>
            <a:endParaRPr lang="en-US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789B064-12D4-A64E-A883-31F4F92E6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4127623" y="367011"/>
            <a:ext cx="7662739" cy="4740836"/>
          </a:xfrm>
          <a:prstGeom prst="rect">
            <a:avLst/>
          </a:prstGeom>
        </p:spPr>
      </p:pic>
      <p:sp>
        <p:nvSpPr>
          <p:cNvPr id="15" name="Объект 2">
            <a:extLst>
              <a:ext uri="{FF2B5EF4-FFF2-40B4-BE49-F238E27FC236}">
                <a16:creationId xmlns:a16="http://schemas.microsoft.com/office/drawing/2014/main" id="{C889005E-4F9F-EF45-A776-E0B7B437D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29" y="2932178"/>
            <a:ext cx="3134889" cy="4351338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algn="l" defTabSz="914400" rtl="0" eaLnBrk="1" latinLnBrk="0" hangingPunct="1">
              <a:lnSpc>
                <a:spcPts val="2000"/>
              </a:lnSpc>
              <a:defRPr lang="ru-RU" sz="14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2CFAD87-8A55-7E4E-85FB-DEF79F98886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99C8C40-D39C-BE46-91F6-BDB9874129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41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7784804-39F4-7646-A32C-F5EBA6024C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7826" y="18256"/>
            <a:ext cx="4857750" cy="6858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1205AC-192F-234A-B2DA-E6DAD3DD6F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9966" y="2266969"/>
            <a:ext cx="161925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6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00</a:t>
            </a:r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75B40E99-6245-8949-8F6D-1E6ED389C6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19966" y="3605876"/>
            <a:ext cx="2571584" cy="174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4" name="Текст 13">
            <a:extLst>
              <a:ext uri="{FF2B5EF4-FFF2-40B4-BE49-F238E27FC236}">
                <a16:creationId xmlns:a16="http://schemas.microsoft.com/office/drawing/2014/main" id="{5BA3E0E6-4A81-F845-8374-48218CF27E4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58669" y="3611302"/>
            <a:ext cx="2571584" cy="1747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17E06DDE-1CD1-834D-8E70-E983BC6A5F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58669" y="2266969"/>
            <a:ext cx="5869868" cy="17473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 smtClean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6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/>
              <a:t>00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D5F2A84-FB2A-C648-B480-0E6F10B0BC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843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0D68CAB-A8C0-9D4E-B038-C16062BCD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0772" y="4363243"/>
            <a:ext cx="3743028" cy="23143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9D33A-B1E7-1840-9DE4-3C03168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45F78-B975-974F-A37B-47A77B9E77A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857" y="2675731"/>
            <a:ext cx="5181600" cy="1325563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ru-RU" dirty="0"/>
              <a:t>Заголовок таблицы</a:t>
            </a: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2C4D3B74-5F4F-6C41-A5DC-81E53D7385A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87621842"/>
              </p:ext>
            </p:extLst>
          </p:nvPr>
        </p:nvGraphicFramePr>
        <p:xfrm>
          <a:off x="751822" y="3078685"/>
          <a:ext cx="5937107" cy="2400956"/>
        </p:xfrm>
        <a:graphic>
          <a:graphicData uri="http://schemas.openxmlformats.org/drawingml/2006/table">
            <a:tbl>
              <a:tblPr bandRow="1">
                <a:tableStyleId>{C083E6E3-FA7D-4D7B-A595-EF9225AFEA82}</a:tableStyleId>
              </a:tblPr>
              <a:tblGrid>
                <a:gridCol w="3723612">
                  <a:extLst>
                    <a:ext uri="{9D8B030D-6E8A-4147-A177-3AD203B41FA5}">
                      <a16:colId xmlns:a16="http://schemas.microsoft.com/office/drawing/2014/main" val="580105534"/>
                    </a:ext>
                  </a:extLst>
                </a:gridCol>
                <a:gridCol w="2213495">
                  <a:extLst>
                    <a:ext uri="{9D8B030D-6E8A-4147-A177-3AD203B41FA5}">
                      <a16:colId xmlns:a16="http://schemas.microsoft.com/office/drawing/2014/main" val="2055404238"/>
                    </a:ext>
                  </a:extLst>
                </a:gridCol>
              </a:tblGrid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10747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288125"/>
                  </a:ext>
                </a:extLst>
              </a:tr>
              <a:tr h="614476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832067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10143166"/>
                  </a:ext>
                </a:extLst>
              </a:tr>
              <a:tr h="446620">
                <a:tc>
                  <a:txBody>
                    <a:bodyPr/>
                    <a:lstStyle/>
                    <a:p>
                      <a:pPr marL="0" algn="l" defTabSz="507995" rtl="0" eaLnBrk="1" fontAlgn="ctr" latinLnBrk="0" hangingPunct="1"/>
                      <a:r>
                        <a:rPr lang="ru-RU" sz="1000" u="none" strike="noStrike" kern="1200" dirty="0">
                          <a:effectLst/>
                        </a:rPr>
                        <a:t>Пункт из таблицы</a:t>
                      </a:r>
                      <a:endParaRPr lang="ru-RU" sz="100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80000" marR="11430" marT="1143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507995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00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  <a:p>
                      <a:pPr algn="ctr" fontAlgn="ctr"/>
                      <a:endParaRPr lang="ru-RU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80000" marR="7997" marT="79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340754"/>
                  </a:ext>
                </a:extLst>
              </a:tr>
            </a:tbl>
          </a:graphicData>
        </a:graphic>
      </p:graphicFrame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68842E-57B1-A44E-994E-F2579E6D6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19" name="Рисунок 4">
            <a:extLst>
              <a:ext uri="{FF2B5EF4-FFF2-40B4-BE49-F238E27FC236}">
                <a16:creationId xmlns:a16="http://schemas.microsoft.com/office/drawing/2014/main" id="{063CB0DE-4BAA-3F45-B271-294C4191E0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610772" y="2348322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FFC17E16-FE03-764A-AA7F-DFB9B93F6A9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10772" y="353933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Заголовок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946E13-5A7D-D544-982A-826C79B1A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04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>
            <a:extLst>
              <a:ext uri="{FF2B5EF4-FFF2-40B4-BE49-F238E27FC236}">
                <a16:creationId xmlns:a16="http://schemas.microsoft.com/office/drawing/2014/main" id="{F0D68CAB-A8C0-9D4E-B038-C16062BCD9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10772" y="4363243"/>
            <a:ext cx="3743028" cy="231439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buNone/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algn="l" defTabSz="914400" rtl="0" eaLnBrk="1" latinLnBrk="0" hangingPunct="1">
              <a:defRPr lang="ru-RU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B9D33A-B1E7-1840-9DE4-3C03168B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1325563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8B45F78-B975-974F-A37B-47A77B9E77A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857" y="2675731"/>
            <a:ext cx="5181600" cy="1325563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</a:lstStyle>
          <a:p>
            <a:pPr lvl="0"/>
            <a:r>
              <a:rPr lang="ru-RU" dirty="0"/>
              <a:t>Заголовок таблицы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A68842E-57B1-A44E-994E-F2579E6D6A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sp>
        <p:nvSpPr>
          <p:cNvPr id="19" name="Рисунок 4">
            <a:extLst>
              <a:ext uri="{FF2B5EF4-FFF2-40B4-BE49-F238E27FC236}">
                <a16:creationId xmlns:a16="http://schemas.microsoft.com/office/drawing/2014/main" id="{063CB0DE-4BAA-3F45-B271-294C4191E07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610772" y="2348322"/>
            <a:ext cx="1766825" cy="132556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FFC17E16-FE03-764A-AA7F-DFB9B93F6A9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10772" y="3539331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  <a:defRPr lang="ru-RU" sz="18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802020" rtl="0" eaLnBrk="1" latinLnBrk="0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Заголовок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C946E13-5A7D-D544-982A-826C79B1A7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88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Рисунок 4">
            <a:extLst>
              <a:ext uri="{FF2B5EF4-FFF2-40B4-BE49-F238E27FC236}">
                <a16:creationId xmlns:a16="http://schemas.microsoft.com/office/drawing/2014/main" id="{C4CA7B46-2F96-614A-838A-2E47CF4A278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38200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9" name="Рисунок 4">
            <a:extLst>
              <a:ext uri="{FF2B5EF4-FFF2-40B4-BE49-F238E27FC236}">
                <a16:creationId xmlns:a16="http://schemas.microsoft.com/office/drawing/2014/main" id="{861579BD-3D10-0F47-A313-C9714E74549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5005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0" name="Рисунок 4">
            <a:extLst>
              <a:ext uri="{FF2B5EF4-FFF2-40B4-BE49-F238E27FC236}">
                <a16:creationId xmlns:a16="http://schemas.microsoft.com/office/drawing/2014/main" id="{DC15F2C2-6925-9840-A263-A9FE6D0D50A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67917" y="168201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1" name="Рисунок 4">
            <a:extLst>
              <a:ext uri="{FF2B5EF4-FFF2-40B4-BE49-F238E27FC236}">
                <a16:creationId xmlns:a16="http://schemas.microsoft.com/office/drawing/2014/main" id="{4310709A-6095-DB44-9B5E-AE7C888858F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879769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2" name="Рисунок 4">
            <a:extLst>
              <a:ext uri="{FF2B5EF4-FFF2-40B4-BE49-F238E27FC236}">
                <a16:creationId xmlns:a16="http://schemas.microsoft.com/office/drawing/2014/main" id="{8F68A599-0708-514A-BEFB-E7DD1D00615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1842953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3" name="Рисунок 4">
            <a:extLst>
              <a:ext uri="{FF2B5EF4-FFF2-40B4-BE49-F238E27FC236}">
                <a16:creationId xmlns:a16="http://schemas.microsoft.com/office/drawing/2014/main" id="{CD6E9C51-F264-4249-AAA1-46A790EAB21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854805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4" name="Рисунок 4">
            <a:extLst>
              <a:ext uri="{FF2B5EF4-FFF2-40B4-BE49-F238E27FC236}">
                <a16:creationId xmlns:a16="http://schemas.microsoft.com/office/drawing/2014/main" id="{6E3E01DB-FF7A-504D-8CF4-7F8DB4DF352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872670" y="282419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5" name="Рисунок 4">
            <a:extLst>
              <a:ext uri="{FF2B5EF4-FFF2-40B4-BE49-F238E27FC236}">
                <a16:creationId xmlns:a16="http://schemas.microsoft.com/office/drawing/2014/main" id="{10D9CA36-B958-4246-9A18-3E9EB7E1AA4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4522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6" name="Рисунок 4">
            <a:extLst>
              <a:ext uri="{FF2B5EF4-FFF2-40B4-BE49-F238E27FC236}">
                <a16:creationId xmlns:a16="http://schemas.microsoft.com/office/drawing/2014/main" id="{2B1B5766-BA31-B34C-8CE1-E0E3C1E9AAA2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968003" y="2831470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7" name="Рисунок 4">
            <a:extLst>
              <a:ext uri="{FF2B5EF4-FFF2-40B4-BE49-F238E27FC236}">
                <a16:creationId xmlns:a16="http://schemas.microsoft.com/office/drawing/2014/main" id="{22B4A78B-BDA5-074E-BB55-DD84E213CD7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08472" y="1689299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8" name="Рисунок 4">
            <a:extLst>
              <a:ext uri="{FF2B5EF4-FFF2-40B4-BE49-F238E27FC236}">
                <a16:creationId xmlns:a16="http://schemas.microsoft.com/office/drawing/2014/main" id="{24C92142-AAA2-5642-87F1-E924BCCE3F9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90632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39" name="Рисунок 4">
            <a:extLst>
              <a:ext uri="{FF2B5EF4-FFF2-40B4-BE49-F238E27FC236}">
                <a16:creationId xmlns:a16="http://schemas.microsoft.com/office/drawing/2014/main" id="{A0ECE587-F98A-764D-AF8F-CF6B7E4B8DE4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0248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0" name="Рисунок 4">
            <a:extLst>
              <a:ext uri="{FF2B5EF4-FFF2-40B4-BE49-F238E27FC236}">
                <a16:creationId xmlns:a16="http://schemas.microsoft.com/office/drawing/2014/main" id="{E117289B-D1D2-B046-AB98-AE0DC118F71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820349" y="394946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1" name="Рисунок 4">
            <a:extLst>
              <a:ext uri="{FF2B5EF4-FFF2-40B4-BE49-F238E27FC236}">
                <a16:creationId xmlns:a16="http://schemas.microsoft.com/office/drawing/2014/main" id="{E3D0B968-3999-6647-9252-3778A4A2B71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832201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2" name="Рисунок 4">
            <a:extLst>
              <a:ext uri="{FF2B5EF4-FFF2-40B4-BE49-F238E27FC236}">
                <a16:creationId xmlns:a16="http://schemas.microsoft.com/office/drawing/2014/main" id="{6457A155-09BB-0E4A-A38E-CFE33CCF197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960904" y="3956743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3" name="Рисунок 4">
            <a:extLst>
              <a:ext uri="{FF2B5EF4-FFF2-40B4-BE49-F238E27FC236}">
                <a16:creationId xmlns:a16="http://schemas.microsoft.com/office/drawing/2014/main" id="{FD5E06E2-1BE4-AC45-80BA-4F68EB147597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822943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4" name="Рисунок 4">
            <a:extLst>
              <a:ext uri="{FF2B5EF4-FFF2-40B4-BE49-F238E27FC236}">
                <a16:creationId xmlns:a16="http://schemas.microsoft.com/office/drawing/2014/main" id="{C729838A-66C9-FF47-BAE8-7CA67D13528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834795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5" name="Рисунок 4">
            <a:extLst>
              <a:ext uri="{FF2B5EF4-FFF2-40B4-BE49-F238E27FC236}">
                <a16:creationId xmlns:a16="http://schemas.microsoft.com/office/drawing/2014/main" id="{0A15CA53-5650-5D4A-8689-61396F7A1AE6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852660" y="506903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6" name="Рисунок 4">
            <a:extLst>
              <a:ext uri="{FF2B5EF4-FFF2-40B4-BE49-F238E27FC236}">
                <a16:creationId xmlns:a16="http://schemas.microsoft.com/office/drawing/2014/main" id="{62CA8F52-470B-094B-B063-81AF8C842E1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7864512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47" name="Рисунок 4">
            <a:extLst>
              <a:ext uri="{FF2B5EF4-FFF2-40B4-BE49-F238E27FC236}">
                <a16:creationId xmlns:a16="http://schemas.microsoft.com/office/drawing/2014/main" id="{777DE816-A309-1642-A67E-532169FC1572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9947993" y="5076311"/>
            <a:ext cx="959531" cy="71989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400" b="0" i="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Место для иконки</a:t>
            </a:r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5DEA6EE-0CB7-324D-B494-703C637BD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657" y="585276"/>
            <a:ext cx="10515600" cy="633475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defRPr lang="ru-RU" sz="28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49" name="Рисунок 48">
            <a:extLst>
              <a:ext uri="{FF2B5EF4-FFF2-40B4-BE49-F238E27FC236}">
                <a16:creationId xmlns:a16="http://schemas.microsoft.com/office/drawing/2014/main" id="{84DCB329-E0C7-D240-AB49-C7A4B61489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A8A1FAA-70FD-194B-9AC4-38997F08B61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6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8518840-F692-C344-A762-DC53AB112ABA}"/>
              </a:ext>
            </a:extLst>
          </p:cNvPr>
          <p:cNvSpPr/>
          <p:nvPr userDrawn="1"/>
        </p:nvSpPr>
        <p:spPr>
          <a:xfrm>
            <a:off x="3511825" y="1792503"/>
            <a:ext cx="6785113" cy="4078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Заголовок 1">
            <a:extLst>
              <a:ext uri="{FF2B5EF4-FFF2-40B4-BE49-F238E27FC236}">
                <a16:creationId xmlns:a16="http://schemas.microsoft.com/office/drawing/2014/main" id="{FC50D203-BD79-2542-B12A-7A2A360CF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377" y="2160898"/>
            <a:ext cx="5601073" cy="1325563"/>
          </a:xfrm>
          <a:prstGeom prst="rect">
            <a:avLst/>
          </a:prstGeom>
        </p:spPr>
        <p:txBody>
          <a:bodyPr/>
          <a:lstStyle>
            <a:lvl1pPr marL="0" algn="l" defTabSz="802020" rtl="0" eaLnBrk="1" latinLnBrk="0" hangingPunct="1">
              <a:lnSpc>
                <a:spcPct val="90000"/>
              </a:lnSpc>
              <a:spcBef>
                <a:spcPct val="0"/>
              </a:spcBef>
              <a:defRPr lang="ru-RU" sz="3600" b="1" kern="1200" dirty="0">
                <a:solidFill>
                  <a:srgbClr val="2D529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47EF6C-3AC8-6140-908E-6B1BDDF53203}"/>
              </a:ext>
            </a:extLst>
          </p:cNvPr>
          <p:cNvCxnSpPr/>
          <p:nvPr userDrawn="1"/>
        </p:nvCxnSpPr>
        <p:spPr>
          <a:xfrm>
            <a:off x="4600820" y="4737505"/>
            <a:ext cx="1917700" cy="0"/>
          </a:xfrm>
          <a:prstGeom prst="line">
            <a:avLst/>
          </a:prstGeom>
          <a:ln>
            <a:solidFill>
              <a:srgbClr val="D921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Рисунок 7">
            <a:extLst>
              <a:ext uri="{FF2B5EF4-FFF2-40B4-BE49-F238E27FC236}">
                <a16:creationId xmlns:a16="http://schemas.microsoft.com/office/drawing/2014/main" id="{5AB26928-AD67-1143-B951-9BF66C1100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03046" y="1706892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36F4FB93-D5E9-194A-AD78-EEE1D7EAD9F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03046" y="2844935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4" name="Рисунок 7">
            <a:extLst>
              <a:ext uri="{FF2B5EF4-FFF2-40B4-BE49-F238E27FC236}">
                <a16:creationId xmlns:a16="http://schemas.microsoft.com/office/drawing/2014/main" id="{0FE9FB26-AB25-A448-A185-2B6B5404C12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78590" y="3982978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5" name="Рисунок 7">
            <a:extLst>
              <a:ext uri="{FF2B5EF4-FFF2-40B4-BE49-F238E27FC236}">
                <a16:creationId xmlns:a16="http://schemas.microsoft.com/office/drawing/2014/main" id="{CE184DB0-7FF0-1E43-A657-5880457A29F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78590" y="5121021"/>
            <a:ext cx="1709392" cy="961533"/>
          </a:xfrm>
          <a:prstGeom prst="rect">
            <a:avLst/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27" name="Объект 3">
            <a:extLst>
              <a:ext uri="{FF2B5EF4-FFF2-40B4-BE49-F238E27FC236}">
                <a16:creationId xmlns:a16="http://schemas.microsoft.com/office/drawing/2014/main" id="{33E5C545-0FCB-3A4C-A3EC-EB4BF64B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95427" y="2992399"/>
            <a:ext cx="5157787" cy="526798"/>
          </a:xfrm>
          <a:prstGeom prst="rect">
            <a:avLst/>
          </a:prstGeom>
        </p:spPr>
        <p:txBody>
          <a:bodyPr/>
          <a:lstStyle>
            <a:lvl1pPr marL="0" indent="0" algn="l" defTabSz="802020" rtl="0" eaLnBrk="1" latinLnBrk="0" hangingPunct="1">
              <a:lnSpc>
                <a:spcPts val="2400"/>
              </a:lnSpc>
              <a:spcBef>
                <a:spcPct val="0"/>
              </a:spcBef>
              <a:buNone/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0" algn="l" defTabSz="802020" rtl="0" eaLnBrk="1" latinLnBrk="0" hangingPunct="1">
              <a:lnSpc>
                <a:spcPts val="2400"/>
              </a:lnSpc>
              <a:spcBef>
                <a:spcPct val="0"/>
              </a:spcBef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9" name="Объект 3">
            <a:extLst>
              <a:ext uri="{FF2B5EF4-FFF2-40B4-BE49-F238E27FC236}">
                <a16:creationId xmlns:a16="http://schemas.microsoft.com/office/drawing/2014/main" id="{C875A66D-8D48-C746-AA62-EF3E26C1D3CE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4495427" y="4904786"/>
            <a:ext cx="5157787" cy="432469"/>
          </a:xfrm>
          <a:prstGeom prst="rect">
            <a:avLst/>
          </a:prstGeom>
        </p:spPr>
        <p:txBody>
          <a:bodyPr/>
          <a:lstStyle>
            <a:lvl1pPr>
              <a:defRPr lang="ru-RU" sz="1600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0" lvl="0" indent="0" algn="l" defTabSz="802020" rtl="0" eaLnBrk="1" latinLnBrk="0" hangingPunct="1">
              <a:lnSpc>
                <a:spcPts val="24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ru-RU" dirty="0"/>
              <a:t>Образец текста</a:t>
            </a:r>
          </a:p>
        </p:txBody>
      </p:sp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0CFC8C66-826C-B74C-A2F2-27C72A72DD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78775" y="531133"/>
            <a:ext cx="3375025" cy="49882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90D2786-A704-B74C-B702-FC4E3DBC85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b="37276"/>
          <a:stretch/>
        </p:blipFill>
        <p:spPr>
          <a:xfrm>
            <a:off x="9809787" y="4930876"/>
            <a:ext cx="2445088" cy="192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60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2EA735E-A84F-3D4C-9FD4-F4F3CF08A0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A7922E-2675-544F-A729-217DD30533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2CB7-09FF-A44F-A2D0-3C8C920D427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7A068488-A0CD-4749-B6D5-694146F6B729}"/>
              </a:ext>
            </a:extLst>
          </p:cNvPr>
          <p:cNvSpPr txBox="1">
            <a:spLocks/>
          </p:cNvSpPr>
          <p:nvPr userDrawn="1"/>
        </p:nvSpPr>
        <p:spPr>
          <a:xfrm>
            <a:off x="6501245" y="4740210"/>
            <a:ext cx="10515600" cy="1325563"/>
          </a:xfrm>
          <a:prstGeom prst="rect">
            <a:avLst/>
          </a:prstGeom>
        </p:spPr>
        <p:txBody>
          <a:bodyPr>
            <a:noAutofit/>
          </a:bodyPr>
          <a:lstStyle>
            <a:lvl1pPr marL="0" algn="l" defTabSz="914400" rtl="0" eaLnBrk="1" latinLnBrk="0" hangingPunct="1">
              <a:lnSpc>
                <a:spcPts val="5300"/>
              </a:lnSpc>
              <a:spcBef>
                <a:spcPct val="0"/>
              </a:spcBef>
              <a:buNone/>
              <a:defRPr lang="ru-RU" sz="38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ru-RU" sz="4000" dirty="0"/>
              <a:t>Образец </a:t>
            </a:r>
            <a:br>
              <a:rPr lang="ru-RU" sz="4000" dirty="0"/>
            </a:br>
            <a:r>
              <a:rPr lang="ru-RU" sz="4000" dirty="0"/>
              <a:t>заголовка</a:t>
            </a:r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66DCF2DB-BB5F-A146-90E9-E9EB29D40EE3}"/>
              </a:ext>
            </a:extLst>
          </p:cNvPr>
          <p:cNvCxnSpPr>
            <a:cxnSpLocks/>
          </p:cNvCxnSpPr>
          <p:nvPr userDrawn="1"/>
        </p:nvCxnSpPr>
        <p:spPr>
          <a:xfrm>
            <a:off x="6585364" y="4629019"/>
            <a:ext cx="1644235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65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4" r:id="rId5"/>
    <p:sldLayoutId id="2147483652" r:id="rId6"/>
    <p:sldLayoutId id="2147483662" r:id="rId7"/>
    <p:sldLayoutId id="2147483655" r:id="rId8"/>
    <p:sldLayoutId id="2147483657" r:id="rId9"/>
    <p:sldLayoutId id="214748365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Рисунок 94">
            <a:extLst>
              <a:ext uri="{FF2B5EF4-FFF2-40B4-BE49-F238E27FC236}">
                <a16:creationId xmlns:a16="http://schemas.microsoft.com/office/drawing/2014/main" id="{7907E4B7-32EC-1D4B-8C83-1A08DDA7AD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00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2" name="Прямоугольный треугольник 91">
            <a:extLst>
              <a:ext uri="{FF2B5EF4-FFF2-40B4-BE49-F238E27FC236}">
                <a16:creationId xmlns:a16="http://schemas.microsoft.com/office/drawing/2014/main" id="{63FA5D00-FDCE-0043-9B9D-8BAADC969BFD}"/>
              </a:ext>
            </a:extLst>
          </p:cNvPr>
          <p:cNvSpPr/>
          <p:nvPr/>
        </p:nvSpPr>
        <p:spPr>
          <a:xfrm flipH="1">
            <a:off x="2238703" y="-58428"/>
            <a:ext cx="9953297" cy="6916428"/>
          </a:xfrm>
          <a:prstGeom prst="rtTriangle">
            <a:avLst/>
          </a:prstGeom>
          <a:solidFill>
            <a:srgbClr val="2C5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1" name="Заголовок 90">
            <a:extLst>
              <a:ext uri="{FF2B5EF4-FFF2-40B4-BE49-F238E27FC236}">
                <a16:creationId xmlns:a16="http://schemas.microsoft.com/office/drawing/2014/main" id="{A00C5F5F-0EA5-9843-9C20-FA4F49A2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897" y="4854388"/>
            <a:ext cx="6547432" cy="927847"/>
          </a:xfrm>
        </p:spPr>
        <p:txBody>
          <a:bodyPr/>
          <a:lstStyle/>
          <a:p>
            <a:pPr algn="ctr"/>
            <a:r>
              <a:rPr lang="en-US" dirty="0">
                <a:latin typeface="+mn-lt"/>
              </a:rPr>
              <a:t>SQL</a:t>
            </a:r>
            <a:endParaRPr lang="ru-RU" dirty="0">
              <a:latin typeface="+mn-lt"/>
            </a:endParaRPr>
          </a:p>
        </p:txBody>
      </p:sp>
      <p:pic>
        <p:nvPicPr>
          <p:cNvPr id="96" name="Рисунок 95">
            <a:extLst>
              <a:ext uri="{FF2B5EF4-FFF2-40B4-BE49-F238E27FC236}">
                <a16:creationId xmlns:a16="http://schemas.microsoft.com/office/drawing/2014/main" id="{5FE4638A-6119-A143-8ACB-62FACA7A6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50" y="589816"/>
            <a:ext cx="40386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987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7487559" y="2891111"/>
            <a:ext cx="4012127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Типы данных 3/3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A3882A9-9363-4244-8916-6B1A4D7902D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74" y="53340"/>
            <a:ext cx="6665185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925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71742" y="563538"/>
            <a:ext cx="63216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Имена символьных типов данных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E86C88-CAA1-42A5-B8EB-6AA3DCC7BE4B}"/>
              </a:ext>
            </a:extLst>
          </p:cNvPr>
          <p:cNvSpPr txBox="1"/>
          <p:nvPr/>
        </p:nvSpPr>
        <p:spPr>
          <a:xfrm>
            <a:off x="474132" y="1423018"/>
            <a:ext cx="10498668" cy="37765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>
              <a:lnSpc>
                <a:spcPct val="114000"/>
              </a:lnSpc>
            </a:pP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 [BYTE | CHAR</a:t>
            </a:r>
            <a:r>
              <a:rPr lang="en-US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sz="1800" dirty="0" smtClean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sz="1800" b="1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|</a:t>
            </a:r>
            <a:r>
              <a:rPr lang="en-US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VARCHAR2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 [BYTE | CHAR]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ru-RU" sz="1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|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NCHAR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[(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)] |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NVARCHAR</a:t>
            </a: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size</a:t>
            </a:r>
            <a:r>
              <a:rPr lang="ru-RU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)}</a:t>
            </a:r>
            <a:endParaRPr lang="en-US" sz="1800" dirty="0" smtClean="0">
              <a:solidFill>
                <a:srgbClr val="0070C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Немного более подробное описание символьных типов.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[(длина)]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ru-RU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строки фиксированной длины от 1 до 2000 байт </a:t>
            </a:r>
          </a:p>
          <a:p>
            <a:pPr marL="285750" lvl="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(длина)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ru-RU" sz="1800" dirty="0" smtClean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строки символов переменной длины от 1 до 4000 байт. Синоним 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114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NCHAR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(длина) и </a:t>
            </a: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NVARCHAR2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(длина) – строки в национальной многобайтной кодировке 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Имена больших объектов четырех типов: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{BLOB | CLOB | NCLOB | BFILE}</a:t>
            </a:r>
            <a:endParaRPr lang="ru-RU" sz="1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Имена типов long и raw: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360000" algn="just">
              <a:lnSpc>
                <a:spcPct val="114000"/>
              </a:lnSpc>
            </a:pPr>
            <a:r>
              <a:rPr lang="en-US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{LONG | LONG RAW | RAW (size)}</a:t>
            </a:r>
            <a:endParaRPr lang="ru-RU" sz="1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00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97965" y="45604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Большие типы данных 1/3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E7CA58-5BA5-4CB3-A551-C314DA92FFA0}"/>
              </a:ext>
            </a:extLst>
          </p:cNvPr>
          <p:cNvSpPr txBox="1"/>
          <p:nvPr/>
        </p:nvSpPr>
        <p:spPr>
          <a:xfrm>
            <a:off x="393508" y="1231273"/>
            <a:ext cx="10641853" cy="53468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BFILE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двоичный файл. Содержит локатор файла операционной системы расположенный 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вне базы данных. Это внешний объект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большой двоичный объект. Содержит локатор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указывающий на большой 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двоичный объект, хранящийся в базе данных. Внутренний объект. Хранятся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двоичные объекты, например, графические данные, видео- или звуковые файлы.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большой символьный объект. Содержит локатор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указывающий на хранящийся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базе блок текстовых данных. Размер до 8 терабайт. Внутренний объект. Хранятся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символьные объекты, например, документы.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NCLOB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— это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 поддержкой символов национальных языков (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NLS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одержит </a:t>
            </a:r>
          </a:p>
          <a:p>
            <a:pPr lvl="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локатор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указывающий на хранящийся в базе блок. Размер до 8 терабайт.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Внутренний объект.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RAW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аналог VARCHAR2, максимальный размер - 2000 байт.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Столбец 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может храниться не так, как базовая таблица. Можно, например, хранить данные таблицы и связанные с ней объекты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разных местах.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строк переменной </a:t>
            </a:r>
            <a:r>
              <a:rPr lang="ru-RU" sz="2000" dirty="0" smtClean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длины--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максимальный размер до 2 Гб. Используется в словаре для хранения текстов. Столбцы типа LONG можно использовать в запросах и командах DML.  </a:t>
            </a:r>
          </a:p>
        </p:txBody>
      </p:sp>
    </p:spTree>
    <p:extLst>
      <p:ext uri="{BB962C8B-B14F-4D97-AF65-F5344CB8AC3E}">
        <p14:creationId xmlns:p14="http://schemas.microsoft.com/office/powerpoint/2010/main" val="3257204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35877" y="46692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Большие типы данных 2/3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64BF33-1E7C-48B6-9E74-512746B933D0}"/>
              </a:ext>
            </a:extLst>
          </p:cNvPr>
          <p:cNvSpPr txBox="1"/>
          <p:nvPr/>
        </p:nvSpPr>
        <p:spPr>
          <a:xfrm>
            <a:off x="655899" y="1051703"/>
            <a:ext cx="10388278" cy="57356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RAW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для двоичных данных или строк байтов -- максимальный размер до 2 Гб 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RAW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устаревшие типы используемые для обеспечения обратной совместимости; лучше заменить их на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или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BLOB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В таблице может быть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несколько столбцов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BFILE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а столбец типов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или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RAW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может быть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только один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Хотя в столбцах типа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RAW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можно хранить большие объемы символьных и двоичных данных,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максимальная длина соответствующих им переменных PL/SQL всего лишь 32 760 байт.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Поэтому в PL/SQL лучше использовать вместо них типы 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VARCHAR2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RAW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Значения типов LONG и LONG RAW, извлекаемые из базы данных и содержащие более 32 767 байт данных, не могут присваиваться переменным типа VARCHAR2 и RAW. Это крайне неудобное ограничение, из-за которого типы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LONG и LONG RAW лучше вообще не применять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В описании типов и в функциях можно указывать размер в байтах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VARCHAR2 (20 BYTE)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SUBSTR (&lt;string&gt;, 1, 20) 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 в символах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VARCHAR2 (10 CHAR) and SUBSTR (&lt;string&gt;, 1, 10).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650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66729" y="1101560"/>
            <a:ext cx="10869058" cy="1929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вводимое значение имеет длину меньше указанной в определении типа 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то происходит пополнение пробелами до этой длины. В столбце типа 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VARCHAR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 этом случае сохранится ровно столько символов, сколько было введено.</a:t>
            </a: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Теперь станет понятен на первый взгляд странный результат запроса на следующем рисунке.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45463" y="450743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Большие типы данных 3/3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119FF21-94C2-4E03-BFDE-91D13E86B75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192" y="2640317"/>
            <a:ext cx="7493415" cy="4135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2734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471760" y="54322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Типы данных дата – время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E97C54-302E-433D-83B4-1BC67C7D11EE}"/>
              </a:ext>
            </a:extLst>
          </p:cNvPr>
          <p:cNvSpPr txBox="1"/>
          <p:nvPr/>
        </p:nvSpPr>
        <p:spPr>
          <a:xfrm>
            <a:off x="132538" y="1503477"/>
            <a:ext cx="11782884" cy="52424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| 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TIMESTAMP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[(fractional_seconds_precision)]</a:t>
            </a:r>
            <a:endParaRPr lang="ru-RU" sz="2000" dirty="0">
              <a:solidFill>
                <a:srgbClr val="7030A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WITH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[LOCAL] TIME ZONE] </a:t>
            </a: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INTERVAL YEAR 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[ (year_prec)]  </a:t>
            </a:r>
            <a:endParaRPr lang="ru-RU" sz="2000" dirty="0">
              <a:solidFill>
                <a:srgbClr val="7030A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 MONTH | INTERVAL DAY [ (day_precision) ] TO SECOND [(fractional_seconds_precision)]}     </a:t>
            </a:r>
            <a:endParaRPr lang="ru-RU" sz="2000" dirty="0">
              <a:solidFill>
                <a:srgbClr val="7030A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Существует два вида типов даты – времени:</a:t>
            </a:r>
          </a:p>
          <a:p>
            <a:pPr marL="342900" lvl="0" indent="-342900">
              <a:lnSpc>
                <a:spcPct val="90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DATE </a:t>
            </a:r>
            <a:r>
              <a:rPr lang="en-US" sz="2000" dirty="0" smtClean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–</a:t>
            </a:r>
            <a:r>
              <a:rPr lang="ru-RU" sz="2000" dirty="0" smtClean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дата в диапазоне от 1 января 4712 г. до нашей эры до 31 декабря 9999 г. нашей эры; в дате хранится время с точностью до секунды.</a:t>
            </a: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TIMESTAMP (точность) </a:t>
            </a:r>
            <a:r>
              <a:rPr lang="ru-RU" sz="2000" dirty="0" smtClean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значение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года, месяца, дня, время в часах, минутах и секундах с точностью_в_долях_секунды. Диапазон точности от 0 до 9. Значение по умолчанию 6.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Значение точности определяет число цифр в дробной части поля секунд. 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Существует два вида интервалов «год-месяц» и «день- время»:</a:t>
            </a:r>
          </a:p>
          <a:p>
            <a:pPr marL="342900" lvl="0" indent="-342900">
              <a:lnSpc>
                <a:spcPct val="90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INTERVAL YEAR [(точность)] TO MONTH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интервалы, содержащие годы и месяцы. Точность задает число цифр в поле лет. Необходимо указать целое значение в диапазоне от 0 до 4. По умолчанию значение 2.</a:t>
            </a:r>
          </a:p>
          <a:p>
            <a:pPr marL="342900" lvl="0" indent="-342900">
              <a:lnSpc>
                <a:spcPct val="9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INTERVAL DAY [(точность_для_дней)] TO SECOND [(дробная_часть_секунд]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интервалы, содержащие дни, часы, минуты и секунды. “Точность_для_дней” определяет число цифр в поле дней (от 0 до 9, по умолчанию 2 ). “Дробная_часть_секунд” задаёт точность в поле секунд (от 0 до 9, по умолчанию 6). 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071095" y="1269413"/>
            <a:ext cx="4528457" cy="923330"/>
          </a:xfrm>
          <a:prstGeom prst="rect">
            <a:avLst/>
          </a:prstGeom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Установки для работы с датами:</a:t>
            </a:r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ALTER SESSION SET nls_territory='RUSSIA';</a:t>
            </a:r>
          </a:p>
          <a:p>
            <a:r>
              <a:rPr lang="en-US" dirty="0">
                <a:solidFill>
                  <a:srgbClr val="C00000"/>
                </a:solidFill>
              </a:rPr>
              <a:t>ALTER SESSION SET nls_language='RUSSIAN';</a:t>
            </a:r>
          </a:p>
        </p:txBody>
      </p:sp>
    </p:spTree>
    <p:extLst>
      <p:ext uri="{BB962C8B-B14F-4D97-AF65-F5344CB8AC3E}">
        <p14:creationId xmlns:p14="http://schemas.microsoft.com/office/powerpoint/2010/main" val="3529198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62669" y="324778"/>
            <a:ext cx="64807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</a:rPr>
              <a:t>Маски форматов даты – времени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C6982E-48BC-4CCB-B22F-6E599F47040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314" y="983848"/>
            <a:ext cx="9781038" cy="58741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035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35877" y="234619"/>
            <a:ext cx="6096000" cy="5959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3C3A2-DEC1-439F-A362-C47D6D356016}"/>
              </a:ext>
            </a:extLst>
          </p:cNvPr>
          <p:cNvSpPr txBox="1"/>
          <p:nvPr/>
        </p:nvSpPr>
        <p:spPr>
          <a:xfrm>
            <a:off x="111176" y="956962"/>
            <a:ext cx="11499448" cy="367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ROWID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это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псевдостол­бец, являющийся уникальным идентификатором строки. Он уникален в рамках таблицы. 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Функцию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SUBSTR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можно использовать, чтобы разбить значение </a:t>
            </a:r>
            <a:r>
              <a:rPr lang="ru-RU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ROWID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на четыре его  компоненты (объект, файл, блок и строку). </a:t>
            </a:r>
            <a:r>
              <a:rPr lang="ru-RU" sz="20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Последняя компонента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20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строка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20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уникальна в пределах блока.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ru-RU" sz="2000" u="sng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ROWID, SUBSTR(ROWID,15,4) "FILE",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SUBSTR(ROWID,1,8) "BLOCK",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SUBSTR(ROWID,16,4) "ROW"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emp;</a:t>
            </a:r>
          </a:p>
          <a:p>
            <a:pPr marL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Значения </a:t>
            </a:r>
            <a:r>
              <a:rPr lang="ru-RU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ROWID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записываются в </a:t>
            </a:r>
          </a:p>
          <a:p>
            <a:pPr marL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системе счисления с основанием 64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F7B0D93-8155-4355-A560-D9B78B18007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877" y="2495694"/>
            <a:ext cx="7208123" cy="3764762"/>
          </a:xfrm>
          <a:prstGeom prst="rect">
            <a:avLst/>
          </a:prstGeom>
          <a:noFill/>
        </p:spPr>
      </p:pic>
      <p:sp>
        <p:nvSpPr>
          <p:cNvPr id="4" name="Прямоугольник 3"/>
          <p:cNvSpPr/>
          <p:nvPr/>
        </p:nvSpPr>
        <p:spPr>
          <a:xfrm>
            <a:off x="111176" y="4549676"/>
            <a:ext cx="459288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/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</a:rPr>
              <a:t>Никогда не ссылайтесь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 на 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</a:rPr>
              <a:t>ROWID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</a:rPr>
              <a:t>за пределами транзакции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, в которой он был получен, 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</a:rPr>
              <a:t>т.к. 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значение </a:t>
            </a:r>
            <a:r>
              <a:rPr lang="ru-RU" b="1" dirty="0">
                <a:solidFill>
                  <a:srgbClr val="0070C0"/>
                </a:solidFill>
                <a:latin typeface="Arial" panose="020B0604020202020204" pitchFamily="34" charset="0"/>
              </a:rPr>
              <a:t>ROWID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 для строки 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</a:rPr>
              <a:t>может изменяться</a:t>
            </a:r>
            <a:r>
              <a:rPr lang="ru-RU" dirty="0">
                <a:solidFill>
                  <a:srgbClr val="0070C0"/>
                </a:solidFill>
                <a:latin typeface="Arial" panose="020B0604020202020204" pitchFamily="34" charset="0"/>
              </a:rPr>
              <a:t>.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Пакет </a:t>
            </a:r>
            <a:r>
              <a:rPr lang="ru-RU" b="1" dirty="0">
                <a:solidFill>
                  <a:srgbClr val="C00000"/>
                </a:solidFill>
              </a:rPr>
              <a:t>DBMS_ROWID</a:t>
            </a:r>
            <a:r>
              <a:rPr lang="ru-RU" dirty="0">
                <a:solidFill>
                  <a:srgbClr val="0070C0"/>
                </a:solidFill>
              </a:rPr>
              <a:t> позволяет создавать </a:t>
            </a:r>
            <a:r>
              <a:rPr lang="ru-RU" b="1" dirty="0">
                <a:solidFill>
                  <a:srgbClr val="0070C0"/>
                </a:solidFill>
              </a:rPr>
              <a:t>ROWID</a:t>
            </a:r>
            <a:r>
              <a:rPr lang="ru-RU" dirty="0">
                <a:solidFill>
                  <a:srgbClr val="0070C0"/>
                </a:solidFill>
              </a:rPr>
              <a:t> и получать информацию о </a:t>
            </a:r>
            <a:r>
              <a:rPr lang="ru-RU" b="1" dirty="0">
                <a:solidFill>
                  <a:srgbClr val="0070C0"/>
                </a:solidFill>
              </a:rPr>
              <a:t>ROWID </a:t>
            </a:r>
            <a:r>
              <a:rPr lang="ru-RU" dirty="0">
                <a:solidFill>
                  <a:srgbClr val="0070C0"/>
                </a:solidFill>
              </a:rPr>
              <a:t>из программ </a:t>
            </a:r>
            <a:r>
              <a:rPr lang="ru-RU" b="1" dirty="0">
                <a:solidFill>
                  <a:srgbClr val="0070C0"/>
                </a:solidFill>
              </a:rPr>
              <a:t>PL / SQL</a:t>
            </a:r>
            <a:r>
              <a:rPr lang="ru-RU" dirty="0">
                <a:solidFill>
                  <a:srgbClr val="0070C0"/>
                </a:solidFill>
              </a:rPr>
              <a:t> и инструкций </a:t>
            </a:r>
            <a:r>
              <a:rPr lang="ru-RU" b="1" dirty="0">
                <a:solidFill>
                  <a:srgbClr val="0070C0"/>
                </a:solidFill>
              </a:rPr>
              <a:t>SQL</a:t>
            </a:r>
            <a:r>
              <a:rPr lang="ru-RU" dirty="0">
                <a:solidFill>
                  <a:srgbClr val="0070C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9534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4742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Частный результат верен, но Решение неправильное. </a:t>
            </a:r>
          </a:p>
          <a:p>
            <a:pPr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Поясняем это на примере, отличающемся типами </a:t>
            </a:r>
          </a:p>
          <a:p>
            <a:pPr>
              <a:lnSpc>
                <a:spcPct val="107000"/>
              </a:lnSpc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CHAR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 большой длиной, сравнимой с размером блока </a:t>
            </a:r>
          </a:p>
          <a:p>
            <a:pPr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базы.</a:t>
            </a: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(s1 char(2000), 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s2 char(2000), s3 char(2000), s4 char(2000));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values ('A', 'A', 'A', 'A' 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values ('B', 'B', 'B', 'B');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values ('D', 'D', 'D', 'D');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values ('E', 'E', 'E', 'E');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 INTO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chain_T values ('F', 'F', 'F', 'F');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 из </a:t>
            </a:r>
            <a:r>
              <a:rPr lang="en-US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chain</a:t>
            </a:r>
            <a:r>
              <a:rPr lang="ru-RU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ru-RU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получим первые три записи тем же способом</a:t>
            </a:r>
            <a:r>
              <a:rPr lang="ru-RU" sz="2000" dirty="0" smtClean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037896" y="980683"/>
            <a:ext cx="95567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Пример неправильного использования </a:t>
            </a:r>
            <a:r>
              <a:rPr lang="en-US" sz="3200" b="1" dirty="0">
                <a:solidFill>
                  <a:srgbClr val="C00000"/>
                </a:solidFill>
              </a:rPr>
              <a:t>ROWID</a:t>
            </a:r>
            <a:r>
              <a:rPr lang="ru-RU" sz="3200" b="1" dirty="0">
                <a:solidFill>
                  <a:srgbClr val="C00000"/>
                </a:solidFill>
              </a:rPr>
              <a:t> 1/2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8035BA-F267-4DE5-94D1-BCC4D992E776}"/>
              </a:ext>
            </a:extLst>
          </p:cNvPr>
          <p:cNvSpPr txBox="1"/>
          <p:nvPr/>
        </p:nvSpPr>
        <p:spPr>
          <a:xfrm>
            <a:off x="474132" y="1613192"/>
            <a:ext cx="7060987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sz="20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Необходимо в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ыбрать первые три записи из таблицы </a:t>
            </a:r>
            <a:r>
              <a:rPr lang="en-US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Используем для этой цели </a:t>
            </a:r>
            <a:r>
              <a:rPr lang="en-US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ROWID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AE591D-20D8-4E15-B2E7-399A455F59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134" y="2126267"/>
            <a:ext cx="4616977" cy="2308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5764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5935" y="130623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Пример неправильного использования ROWID 2/2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854300E-5AF7-4C6A-8F6F-CE137BFC570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304" y="1235792"/>
            <a:ext cx="6644298" cy="35650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E072D-B992-4583-BF92-B3071989B55B}"/>
              </a:ext>
            </a:extLst>
          </p:cNvPr>
          <p:cNvSpPr txBox="1"/>
          <p:nvPr/>
        </p:nvSpPr>
        <p:spPr>
          <a:xfrm>
            <a:off x="474132" y="4864947"/>
            <a:ext cx="850739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Удалим все строки и вновь их запишем. </a:t>
            </a:r>
          </a:p>
          <a:p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Повторим запрос. Что получилось? </a:t>
            </a:r>
          </a:p>
          <a:p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Объясните результат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7A7C7AC-1012-4BE3-9F36-4D7609F811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276" y="3175634"/>
            <a:ext cx="6130109" cy="34338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9509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893241" y="89333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E2816"/>
                </a:solidFill>
              </a:rPr>
              <a:t>Немного истории</a:t>
            </a:r>
            <a:r>
              <a:rPr lang="en-US" altLang="ru-RU" sz="3200" b="1" dirty="0"/>
              <a:t> </a:t>
            </a:r>
            <a:endParaRPr lang="ru-RU" sz="3200" b="1" dirty="0">
              <a:solidFill>
                <a:srgbClr val="2C5292"/>
              </a:solidFill>
              <a:latin typeface="Co Headline Corp" panose="020B050306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3105B6-0E55-472A-BC66-FDC27826C7B2}"/>
              </a:ext>
            </a:extLst>
          </p:cNvPr>
          <p:cNvSpPr txBox="1"/>
          <p:nvPr/>
        </p:nvSpPr>
        <p:spPr>
          <a:xfrm>
            <a:off x="926151" y="1478114"/>
            <a:ext cx="10030179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Язык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</a:rPr>
              <a:t>SQL </a:t>
            </a:r>
            <a:r>
              <a:rPr kumimoji="0" lang="ru-RU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(Structured Query Language)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. Произношение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названия эс-кью-эл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  <a:r>
              <a:rPr kumimoji="0" lang="ru-RU" alt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Профессионалы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часто произносят как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[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сиквел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]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u-RU" alt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–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по названию предшественника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языка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SEQUEL.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 расширяет </a:t>
            </a:r>
            <a:r>
              <a:rPr kumimoji="0" lang="ru-RU" altLang="ru-RU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реляционное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исчисление на кортежах.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Стандарт языка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86 (неофициально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SQL1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ANSI X3.135-1986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под названием «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Database Language SQL»,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принятый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ISO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и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ANSI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в 1986/1987 гг.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описывает только запросы.  Сейчас не используется. </a:t>
            </a:r>
          </a:p>
          <a:p>
            <a:pPr marL="0" marR="0" lvl="0" indent="4572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Промышленные СУБД основаны на следующих версиях: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+mn-cs"/>
              </a:rPr>
              <a:t>SQL2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(SQL-92)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принят в 1992 г. Уровни соответствия стандарту: 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начальный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 (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entry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), 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средний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 (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intermediate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), 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полный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 (</a:t>
            </a:r>
            <a:r>
              <a:rPr kumimoji="0" lang="ru-RU" altLang="ru-RU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full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</a:rPr>
              <a:t>).</a:t>
            </a:r>
            <a:endParaRPr kumimoji="0" lang="en-US" altLang="ru-RU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SQL3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(SQL-99)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от 1999 года. Добавлены регулярки, рекурсия, триггеры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</a:rPr>
              <a:t>, объектно-ориентированная модель, векторные типы.</a:t>
            </a:r>
            <a:endParaRPr kumimoji="0" lang="en-US" altLang="ru-RU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ru-RU" sz="20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SQL-2003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. Введена работа с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XML-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данными и оконные функции.   </a:t>
            </a:r>
          </a:p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    Последние расширения языка в стандартах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SQL-2006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,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SQL-2008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 и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SQL-2011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+mn-cs"/>
              </a:rPr>
              <a:t>,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SQL-201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6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. 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В основном это введение темпоральных данных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,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 расширения многомерной и 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XML-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моделей</a:t>
            </a:r>
            <a:r>
              <a:rPr kumimoji="0" lang="en-US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, JSON</a:t>
            </a:r>
            <a:r>
              <a:rPr kumimoji="0" lang="ru-RU" altLang="ru-RU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ea typeface="+mn-ea"/>
                <a:cs typeface="Times New Roman" panose="02020603050405020304" pitchFamily="18" charset="0"/>
              </a:rPr>
              <a:t>.</a:t>
            </a:r>
            <a:endParaRPr kumimoji="0" lang="en-US" altLang="ru-RU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98888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-81453" y="3301"/>
            <a:ext cx="1069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Создание таблиц типа heap 1/4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4E0CB5-1E1F-4D7B-9BFC-27787824AD4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4" y="588076"/>
            <a:ext cx="7731873" cy="2840924"/>
          </a:xfrm>
          <a:prstGeom prst="rect">
            <a:avLst/>
          </a:prstGeom>
          <a:noFill/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5CDE3C-9A6A-4F89-9DD4-50147FD5F7B1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4" y="3565001"/>
            <a:ext cx="9923704" cy="3289698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2AE8D1-234E-40BE-AE7A-15EDC9767972}"/>
              </a:ext>
            </a:extLst>
          </p:cNvPr>
          <p:cNvSpPr txBox="1"/>
          <p:nvPr/>
        </p:nvSpPr>
        <p:spPr>
          <a:xfrm>
            <a:off x="6724891" y="2014656"/>
            <a:ext cx="5312779" cy="1724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Пояснение: в физических свойствах фраза </a:t>
            </a:r>
          </a:p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deferred_segment_creation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это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SEGMENT CREATION</a:t>
            </a:r>
            <a:r>
              <a:rPr lang="ru-RU" sz="20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DEFERRED/IMMEDIATE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где </a:t>
            </a:r>
            <a:r>
              <a:rPr lang="ru-RU" sz="20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DEFERRED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-означает, что сегмент создается при первой вставке </a:t>
            </a:r>
            <a:r>
              <a:rPr lang="ru-RU" sz="2000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1734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6788" y="532708"/>
            <a:ext cx="912486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Создание таблиц типа heap 2/4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8D50C8-1399-4C00-AD09-0F550D0B79DE}"/>
              </a:ext>
            </a:extLst>
          </p:cNvPr>
          <p:cNvSpPr txBox="1"/>
          <p:nvPr/>
        </p:nvSpPr>
        <p:spPr>
          <a:xfrm>
            <a:off x="248852" y="1177853"/>
            <a:ext cx="11469013" cy="7363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Почти все физические атрибуты для партиционированных таблиц могут быть заданы индивидуально для разделов (а могут и на уровне таблицы, тогда это влияет на все разделы).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43F00EE-821E-4CC4-9563-975774C2BB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246" y="1984840"/>
            <a:ext cx="8120799" cy="230832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D53EB0-C8AE-4AD2-A8A9-CF648E9974C4}"/>
              </a:ext>
            </a:extLst>
          </p:cNvPr>
          <p:cNvSpPr txBox="1"/>
          <p:nvPr/>
        </p:nvSpPr>
        <p:spPr>
          <a:xfrm>
            <a:off x="372912" y="4381968"/>
            <a:ext cx="11220895" cy="1409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PCTUSED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нельзя указывать для индексно-организованных таблиц.</a:t>
            </a: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PCTFREE+PCTUSED &lt;= 100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При малом значении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PCTFREE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 частых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вероятно, что строки будут перемещаться из текущего в другие блоки – миграция. Малое значение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PCTFREE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экономии дискового пространства имеет смысл делать для архивных таблиц, или таблиц логов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0069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347504" y="1044134"/>
            <a:ext cx="650497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C00000"/>
                </a:solidFill>
              </a:rPr>
              <a:t>Создание таблиц типа heap 3/4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3600495-9131-46C7-A45A-0934D4583137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525" y="0"/>
            <a:ext cx="5451803" cy="6606732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77568-7D7F-4BE0-92BE-C09D293D15CD}"/>
              </a:ext>
            </a:extLst>
          </p:cNvPr>
          <p:cNvSpPr txBox="1"/>
          <p:nvPr/>
        </p:nvSpPr>
        <p:spPr>
          <a:xfrm>
            <a:off x="5424278" y="1816369"/>
            <a:ext cx="6767722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INITRANS</a:t>
            </a:r>
            <a:r>
              <a:rPr lang="ru-RU" sz="2000" dirty="0">
                <a:solidFill>
                  <a:srgbClr val="0070C0"/>
                </a:solidFill>
              </a:rPr>
              <a:t> – сколько слотов транзакций выделяется в блоке –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от 1 до 255. По умолчанию 1. Слот транзакции – это место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под маркер, который транзакция ставит в блок. Занимает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около 23 байт.</a:t>
            </a:r>
          </a:p>
          <a:p>
            <a:r>
              <a:rPr lang="ru-RU" sz="2000" b="1" dirty="0">
                <a:solidFill>
                  <a:srgbClr val="C00000"/>
                </a:solidFill>
              </a:rPr>
              <a:t>MAXSIZE</a:t>
            </a:r>
            <a:r>
              <a:rPr lang="ru-RU" sz="2000" dirty="0">
                <a:solidFill>
                  <a:srgbClr val="0070C0"/>
                </a:solidFill>
              </a:rPr>
              <a:t> – максимальный размер объекта (UNLIMITED не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ограничено).</a:t>
            </a:r>
          </a:p>
          <a:p>
            <a:r>
              <a:rPr lang="ru-RU" sz="2000" b="1" dirty="0">
                <a:solidFill>
                  <a:srgbClr val="C00000"/>
                </a:solidFill>
              </a:rPr>
              <a:t>MINEXTENTS</a:t>
            </a:r>
            <a:r>
              <a:rPr lang="ru-RU" sz="2000" dirty="0">
                <a:solidFill>
                  <a:srgbClr val="0070C0"/>
                </a:solidFill>
              </a:rPr>
              <a:t> – минимальное количество экстентов объекта.</a:t>
            </a:r>
          </a:p>
          <a:p>
            <a:r>
              <a:rPr lang="ru-RU" sz="2000" b="1" dirty="0" smtClean="0">
                <a:solidFill>
                  <a:srgbClr val="C00000"/>
                </a:solidFill>
              </a:rPr>
              <a:t>MAXEXTENTS</a:t>
            </a:r>
            <a:r>
              <a:rPr lang="ru-RU" sz="2000" dirty="0" smtClean="0">
                <a:solidFill>
                  <a:srgbClr val="0070C0"/>
                </a:solidFill>
              </a:rPr>
              <a:t> </a:t>
            </a:r>
            <a:r>
              <a:rPr lang="ru-RU" sz="2000" dirty="0">
                <a:solidFill>
                  <a:srgbClr val="0070C0"/>
                </a:solidFill>
              </a:rPr>
              <a:t>– используется только для табличных 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пространств управляемых словарём. Для вычисления первоначального размера используются параметры </a:t>
            </a:r>
            <a:r>
              <a:rPr lang="ru-RU" sz="2000" b="1" dirty="0">
                <a:solidFill>
                  <a:srgbClr val="0070C0"/>
                </a:solidFill>
              </a:rPr>
              <a:t>INITIAL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ru-RU" sz="2000" b="1" dirty="0">
                <a:solidFill>
                  <a:srgbClr val="0070C0"/>
                </a:solidFill>
              </a:rPr>
              <a:t>MINEXTENTS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ru-RU" sz="2000" b="1" dirty="0">
                <a:solidFill>
                  <a:srgbClr val="0070C0"/>
                </a:solidFill>
              </a:rPr>
              <a:t>NEXT</a:t>
            </a:r>
            <a:r>
              <a:rPr lang="ru-RU" sz="2000" dirty="0">
                <a:solidFill>
                  <a:srgbClr val="0070C0"/>
                </a:solidFill>
              </a:rPr>
              <a:t> и </a:t>
            </a:r>
            <a:r>
              <a:rPr lang="ru-RU" sz="2000" b="1" dirty="0">
                <a:solidFill>
                  <a:srgbClr val="0070C0"/>
                </a:solidFill>
              </a:rPr>
              <a:t>PCTINCREASE</a:t>
            </a:r>
            <a:r>
              <a:rPr lang="ru-RU" sz="2000" dirty="0">
                <a:solidFill>
                  <a:srgbClr val="0070C0"/>
                </a:solidFill>
              </a:rPr>
              <a:t>. При дальнейшем выделении новых экстентов они игнорируются.</a:t>
            </a:r>
          </a:p>
        </p:txBody>
      </p:sp>
    </p:spTree>
    <p:extLst>
      <p:ext uri="{BB962C8B-B14F-4D97-AF65-F5344CB8AC3E}">
        <p14:creationId xmlns:p14="http://schemas.microsoft.com/office/powerpoint/2010/main" val="310258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2336047"/>
            <a:ext cx="10539919" cy="3485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INITIAL – </a:t>
            </a:r>
            <a:r>
              <a:rPr lang="ru-RU" sz="2000" dirty="0">
                <a:solidFill>
                  <a:srgbClr val="0070C0"/>
                </a:solidFill>
              </a:rPr>
              <a:t>размер первого экстента объекта, в зависимости от </a:t>
            </a:r>
          </a:p>
          <a:p>
            <a:r>
              <a:rPr lang="ru-RU" sz="2000" b="1" dirty="0" err="1">
                <a:solidFill>
                  <a:srgbClr val="7030A0"/>
                </a:solidFill>
              </a:rPr>
              <a:t>allocation_type</a:t>
            </a:r>
            <a:r>
              <a:rPr lang="ru-RU" sz="2000" dirty="0">
                <a:solidFill>
                  <a:srgbClr val="0070C0"/>
                </a:solidFill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UNIFORM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дефолтный размер экстента; другие – может быть выделено 64K, 1M, 8M, или 64M. Нельзя указывать в ALTER.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NEXT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размер следующего выделяемого экстента: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UNIFORM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игнорируется, значение берётся из табличного пространства; другие –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Oracle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сам вычисляет (заданное пользователем игнорируется)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PCTINCREASE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– на сколько % следующий экстент при выделении больше последнего (используется только для табличных  пространств управляемых словарём).</a:t>
            </a:r>
          </a:p>
          <a:p>
            <a:endParaRPr lang="ru-RU" sz="2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004202" y="1349876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dirty="0">
                <a:solidFill>
                  <a:srgbClr val="C00000"/>
                </a:solidFill>
              </a:rPr>
              <a:t>Создание таблиц типа heap 4/4</a:t>
            </a:r>
          </a:p>
        </p:txBody>
      </p:sp>
    </p:spTree>
    <p:extLst>
      <p:ext uri="{BB962C8B-B14F-4D97-AF65-F5344CB8AC3E}">
        <p14:creationId xmlns:p14="http://schemas.microsoft.com/office/powerpoint/2010/main" val="3360586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44834" y="4710841"/>
            <a:ext cx="8078278" cy="1855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Синтаксис создания </a:t>
            </a:r>
            <a:r>
              <a:rPr lang="ru-RU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врѐменной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таблицы уровня сессии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(ON COMMIT  PRESERVE ROWS)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уровня транзакции 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(ON COMMIT DELETE ROWS)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таблицы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{column-definition [, column-definition ] *}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[ON COMMIT {DELETE | PRESERVE} ROWS]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80945" y="52178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Создание врѐменных таблиц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3EF95-7A79-4552-A808-8982CC2012BB}"/>
              </a:ext>
            </a:extLst>
          </p:cNvPr>
          <p:cNvSpPr txBox="1"/>
          <p:nvPr/>
        </p:nvSpPr>
        <p:spPr>
          <a:xfrm>
            <a:off x="444833" y="1509370"/>
            <a:ext cx="11193149" cy="42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Создание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врѐменной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 уровня сессии (упрощённая версия).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A7A81C-AD7E-40B4-AC7A-4CFB199AEC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069" y="2051611"/>
            <a:ext cx="9069237" cy="253864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805295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935877" y="44199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Изменение таблиц 1/3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97E89-53C9-43C7-B2BB-E68931980F9A}"/>
              </a:ext>
            </a:extLst>
          </p:cNvPr>
          <p:cNvSpPr txBox="1"/>
          <p:nvPr/>
        </p:nvSpPr>
        <p:spPr>
          <a:xfrm>
            <a:off x="730181" y="4278036"/>
            <a:ext cx="5578022" cy="2053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 делает с таблицей команда 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имени таблицы;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имени существующего поля;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добавление нового поля;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удаление существующего поля;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типа существующего поля;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6AECA66-5C3D-45D0-A17C-FE831DD02DD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47" y="532372"/>
            <a:ext cx="8733261" cy="3866008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D8F9A7-59DE-4585-8481-975C73A3C29A}"/>
              </a:ext>
            </a:extLst>
          </p:cNvPr>
          <p:cNvSpPr txBox="1"/>
          <p:nvPr/>
        </p:nvSpPr>
        <p:spPr>
          <a:xfrm>
            <a:off x="5935359" y="4526322"/>
            <a:ext cx="5578022" cy="18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выражение для виртуального поля;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создание нового ограничения;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удаление существующего ограничения;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имени существующего ограничения;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отключение и включение действия ограничений;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изменение параметров размещения таблицы и т.д.</a:t>
            </a:r>
          </a:p>
        </p:txBody>
      </p:sp>
    </p:spTree>
    <p:extLst>
      <p:ext uri="{BB962C8B-B14F-4D97-AF65-F5344CB8AC3E}">
        <p14:creationId xmlns:p14="http://schemas.microsoft.com/office/powerpoint/2010/main" val="3188378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53808" y="9393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Изменение таблиц 2/3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347B26-1023-46F7-92EF-622D75052952}"/>
              </a:ext>
            </a:extLst>
          </p:cNvPr>
          <p:cNvSpPr txBox="1"/>
          <p:nvPr/>
        </p:nvSpPr>
        <p:spPr>
          <a:xfrm>
            <a:off x="630819" y="1002797"/>
            <a:ext cx="11476300" cy="5346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Основные </a:t>
            </a:r>
            <a:r>
              <a:rPr lang="ru-RU" sz="2000" b="1" dirty="0" err="1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подфразы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alter_table_properties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изменение свойств таблицы;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column_clauses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добавление, удаление и изменение полей таблицы, в том числе переименование;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constraint_clauses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добавление, изменение, переименование и удаление ограничений целостности;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alter_table_partitioning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изменение способа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партиционирования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таблицы;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move_table_clause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изменение атрибутов сегмента таблицы, в том числе перемещение в другое ТП;</a:t>
            </a:r>
          </a:p>
          <a:p>
            <a:pPr>
              <a:lnSpc>
                <a:spcPct val="107000"/>
              </a:lnSpc>
            </a:pP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ru-RU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enable_disable_clause</a:t>
            </a:r>
            <a:r>
              <a:rPr lang="ru-RU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– включение/выключение ограничений целостности.</a:t>
            </a:r>
          </a:p>
          <a:p>
            <a:pPr indent="457200">
              <a:lnSpc>
                <a:spcPct val="107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Таблица должна быть в схеме пользователя, или пользователь должен иметь системную привилегию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ANY TABLE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Можно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д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обавить, переопределить столбец (тип, размер, значение по умолчанию) или удалить его:</a:t>
            </a:r>
          </a:p>
          <a:p>
            <a:pPr marL="457200">
              <a:lnSpc>
                <a:spcPct val="107000"/>
              </a:lnSpc>
            </a:pP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ADD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имя_столбца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тип_столбца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[DEFAULT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значение_по_умолчанию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</a:p>
          <a:p>
            <a:pPr marL="457200">
              <a:lnSpc>
                <a:spcPct val="107000"/>
              </a:lnSpc>
            </a:pP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DROP COLUMN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имя_столбца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457200">
              <a:lnSpc>
                <a:spcPct val="107000"/>
              </a:lnSpc>
            </a:pP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DROP (</a:t>
            </a:r>
            <a:r>
              <a:rPr lang="ru-RU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список_столбцов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 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с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делать столбец неиспользуемым:</a:t>
            </a:r>
          </a:p>
          <a:p>
            <a:pPr marL="457200"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таблицы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SET UNUSED COLUMN 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столбца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таблицы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SET UNUSED (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список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столбцов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546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935877" y="45379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Изменение таблиц 3/3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DD0611-55C4-494B-9E85-37E3DFF596F5}"/>
              </a:ext>
            </a:extLst>
          </p:cNvPr>
          <p:cNvSpPr txBox="1"/>
          <p:nvPr/>
        </p:nvSpPr>
        <p:spPr>
          <a:xfrm>
            <a:off x="474131" y="1292290"/>
            <a:ext cx="11609839" cy="5545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95000"/>
              </a:lnSpc>
            </a:pPr>
            <a:r>
              <a:rPr lang="ru-RU" sz="2000" b="1" u="sng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Замечание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обратите внимание на то, что данные столбца, помеченного как неиспользуемый не удаляются; можно создать второй столбец с тем же именем, что у неиспользуемого; данные удаляются только после выполнения команды </a:t>
            </a: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таблицы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DROP UNUSED COLUMNS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5000"/>
              </a:lnSpc>
              <a:buFont typeface="Symbol" panose="05050102010706020507" pitchFamily="18" charset="2"/>
              <a:buChar char=""/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Добавить ограничение целостности или изменить его свойства:</a:t>
            </a: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enable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constaint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имя_ограничения_целостности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--разрешить ограничение    </a:t>
            </a: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disable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constaint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имя_ограничения_целостности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--запретить ограничения</a:t>
            </a: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constaint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имя_ограничения_целостности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r>
              <a:rPr lang="ru-RU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-- добавить ограничение</a:t>
            </a: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drop primary key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</a:t>
            </a:r>
            <a:r>
              <a:rPr lang="en-US" sz="2000" dirty="0" err="1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удаление</a:t>
            </a:r>
            <a:r>
              <a:rPr lang="en-US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ПК</a:t>
            </a:r>
            <a:endParaRPr lang="ru-RU" sz="2000" dirty="0">
              <a:solidFill>
                <a:srgbClr val="00B05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drop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constaint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имя_ограничения_целостности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удалить ограничение </a:t>
            </a:r>
          </a:p>
          <a:p>
            <a:pPr>
              <a:lnSpc>
                <a:spcPct val="95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rename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имя_старого_огранич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имя_нового_огранич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ru-RU" sz="2000" dirty="0">
                <a:solidFill>
                  <a:srgbClr val="00B05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-- переименовать</a:t>
            </a:r>
          </a:p>
          <a:p>
            <a:pPr marL="457200">
              <a:lnSpc>
                <a:spcPct val="95000"/>
              </a:lnSpc>
            </a:pPr>
            <a:r>
              <a:rPr lang="ru-RU" sz="2000" b="1" u="sng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Примеры</a:t>
            </a: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8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5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Переименование таблицы</a:t>
            </a:r>
            <a:endParaRPr lang="ru-RU" sz="18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Все_заказы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RENAME 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"Все_ заказы_1";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RENAME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Все_заказы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"Все_заказы_1";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5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Переименование столбца</a:t>
            </a:r>
            <a:endParaRPr lang="ru-RU" sz="18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"Клиент"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RENAME </a:t>
            </a:r>
            <a:r>
              <a:rPr lang="ru-RU" sz="1800" b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"Образование"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TO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"Степень";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95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Установление значения по умолчанию </a:t>
            </a:r>
            <a:endParaRPr lang="ru-RU" sz="18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5000"/>
              </a:lnSpc>
              <a:spcAft>
                <a:spcPts val="800"/>
              </a:spcAft>
            </a:pP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 TABLE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"Клиент "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MODIFY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"Степень" 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DEFAULT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'отсутствует‘;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58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586922" y="19152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Полезные скрипты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C75A0D-FE2A-40C8-AB4E-348C6C23E81D}"/>
              </a:ext>
            </a:extLst>
          </p:cNvPr>
          <p:cNvSpPr txBox="1"/>
          <p:nvPr/>
        </p:nvSpPr>
        <p:spPr>
          <a:xfrm>
            <a:off x="869076" y="799853"/>
            <a:ext cx="99180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Восстановление удаленной таблицы.</a:t>
            </a:r>
            <a:endParaRPr lang="ru-RU" sz="12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spcAft>
                <a:spcPts val="800"/>
              </a:spcAft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Корзина для удаленных объектов базы просматривается через представление словаря 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recyclebin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Командой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SHOW RECYCLEBIN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можно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просмотреть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часть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его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столбцов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D2FE18A-02E7-49C8-ABB3-A025384B385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212" y="1746741"/>
            <a:ext cx="7457884" cy="2085663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AB26D8-34A9-4E16-B792-0AFCFE8F5EE1}"/>
              </a:ext>
            </a:extLst>
          </p:cNvPr>
          <p:cNvSpPr txBox="1"/>
          <p:nvPr/>
        </p:nvSpPr>
        <p:spPr>
          <a:xfrm>
            <a:off x="1586922" y="3832404"/>
            <a:ext cx="6510760" cy="3041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Скрипт для просмотра </a:t>
            </a:r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b="1" dirty="0" err="1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recyclebin</a:t>
            </a: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COLUMN type FORMAT A10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original_name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object_name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type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user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recyclebin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Восстановить удаленную таблицу можно командой:</a:t>
            </a:r>
            <a:endParaRPr lang="ru-RU" sz="12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FLASHBACK TABLE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BEFORE DROP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Удаление таблицы полностью:</a:t>
            </a:r>
            <a:endParaRPr lang="ru-RU" sz="12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PURGE TABLE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Очистка корзины:</a:t>
            </a:r>
            <a:endParaRPr lang="ru-RU" sz="1200" b="1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PURGE RECYCLEBIN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12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04267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7A9CB0C-1D95-4101-80B7-0E2C3CE25F5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376" y="1471132"/>
            <a:ext cx="6551578" cy="3249076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1" y="1108957"/>
            <a:ext cx="10556110" cy="5652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>
              <a:lnSpc>
                <a:spcPct val="85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Могут создаваться комментарии к таблицам, столбцам, представлениям и моментальным снимкам.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Комментарии к таблицам хранятся в представлениях:</a:t>
            </a:r>
            <a:endParaRPr lang="ru-RU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8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DBA_TAB_COMMENTS.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Комментарии к столбцам хранятся в представлениях:</a:t>
            </a:r>
            <a:endParaRPr lang="ru-RU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8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DBA_COL_COMMENTS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Комментарии к представлениям и </a:t>
            </a:r>
          </a:p>
          <a:p>
            <a:pPr>
              <a:lnSpc>
                <a:spcPct val="85000"/>
              </a:lnSpc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материализованным представлениям хранятся в:</a:t>
            </a:r>
          </a:p>
          <a:p>
            <a:pPr marL="457200">
              <a:lnSpc>
                <a:spcPct val="85000"/>
              </a:lnSpc>
            </a:pP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8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DBA_MVIEW_COMMENTS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8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DBA_INDEXTYPE_COMMENTS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85000"/>
              </a:lnSpc>
              <a:buFont typeface="Symbol" panose="05050102010706020507" pitchFamily="18" charset="2"/>
              <a:buChar char=""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DBA_EDITION_COMMENTS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85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Как вы помните, вместо префикса DBA_ </a:t>
            </a:r>
          </a:p>
          <a:p>
            <a:pPr marL="457200">
              <a:lnSpc>
                <a:spcPct val="85000"/>
              </a:lnSpc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могут использоваться 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 или 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ALL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_.</a:t>
            </a:r>
          </a:p>
          <a:p>
            <a:pPr marL="457200">
              <a:lnSpc>
                <a:spcPct val="85000"/>
              </a:lnSpc>
            </a:pP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85000"/>
              </a:lnSpc>
              <a:spcAft>
                <a:spcPts val="800"/>
              </a:spcAft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комментария на таблицу:</a:t>
            </a:r>
            <a:endParaRPr lang="ru-RU" sz="18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ON TABLE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имя_таблицы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‘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текст_комментария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85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Добавление комментария на столбец: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ON COLUMN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имя_столбца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ru-RU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‘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текст_комментария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’.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85000"/>
              </a:lnSpc>
              <a:spcAft>
                <a:spcPts val="800"/>
              </a:spcAft>
            </a:pP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екст комментария может иметь размер до 4000 байт. 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85000"/>
              </a:lnSpc>
              <a:spcAft>
                <a:spcPts val="800"/>
              </a:spcAft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Комментарий можно удалить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 базы данных, установив его равным пустой строке (''). </a:t>
            </a:r>
            <a:r>
              <a:rPr lang="en-US" sz="1800" dirty="0" err="1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Например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Aft>
                <a:spcPts val="80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COMMENT ON TABLE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emp_new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IS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'';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974084" y="540863"/>
            <a:ext cx="3884805" cy="595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Комментарии</a:t>
            </a:r>
          </a:p>
        </p:txBody>
      </p:sp>
    </p:spTree>
    <p:extLst>
      <p:ext uri="{BB962C8B-B14F-4D97-AF65-F5344CB8AC3E}">
        <p14:creationId xmlns:p14="http://schemas.microsoft.com/office/powerpoint/2010/main" val="3604502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125666" y="1285897"/>
            <a:ext cx="273591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>
                <a:solidFill>
                  <a:srgbClr val="C00000"/>
                </a:solidFill>
              </a:rPr>
              <a:t>Некоторые 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изменения </a:t>
            </a:r>
          </a:p>
          <a:p>
            <a:r>
              <a:rPr lang="ru-RU" sz="3200" b="1" dirty="0">
                <a:solidFill>
                  <a:srgbClr val="C00000"/>
                </a:solidFill>
              </a:rPr>
              <a:t>в версиях </a:t>
            </a:r>
            <a:r>
              <a:rPr lang="en-US" sz="3200" b="1" dirty="0">
                <a:solidFill>
                  <a:srgbClr val="C00000"/>
                </a:solidFill>
              </a:rPr>
              <a:t>SQL</a:t>
            </a:r>
            <a:endParaRPr lang="ru-RU" sz="3200" b="1" dirty="0">
              <a:solidFill>
                <a:srgbClr val="C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7A45C-7AE0-4E48-B6B4-2EF090FE9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46" y="0"/>
            <a:ext cx="7238573" cy="684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818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290060" y="521945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 err="1">
                <a:solidFill>
                  <a:srgbClr val="C00000"/>
                </a:solidFill>
              </a:rPr>
              <a:t>Вр</a:t>
            </a:r>
            <a:r>
              <a:rPr lang="en-US" sz="3200" b="1" dirty="0">
                <a:solidFill>
                  <a:srgbClr val="C00000"/>
                </a:solidFill>
              </a:rPr>
              <a:t>é</a:t>
            </a:r>
            <a:r>
              <a:rPr lang="ru-RU" sz="3200" b="1" dirty="0" err="1">
                <a:solidFill>
                  <a:srgbClr val="C00000"/>
                </a:solidFill>
              </a:rPr>
              <a:t>менные</a:t>
            </a:r>
            <a:r>
              <a:rPr lang="ru-RU" sz="3200" b="1" dirty="0">
                <a:solidFill>
                  <a:srgbClr val="C00000"/>
                </a:solidFill>
              </a:rPr>
              <a:t> таблицы 1/3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E8D447-48F2-4FFE-8004-89D7B73F8C67}"/>
              </a:ext>
            </a:extLst>
          </p:cNvPr>
          <p:cNvSpPr txBox="1"/>
          <p:nvPr/>
        </p:nvSpPr>
        <p:spPr>
          <a:xfrm>
            <a:off x="770021" y="1289743"/>
            <a:ext cx="10947847" cy="55089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каких ситуациях они нужны: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Создается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достаточно большой объем врéменных данных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которые должны существовать только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 период жизни транзакции или одной сессии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Затем они удаляются.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Очень сложный запрос разбивается на несколько простых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Каждый из них формирует свою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врéменную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таблицу. Затем к ним обращаются. Такое кеширование промежуточных данных может повысить производительность.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В определении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врéменных таблиц, существующих только в текущей транзакции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добавляется фраза 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DELETE ROWS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…..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DELETE ROWS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А в таблицах, существующих в течение сессии добавляется фраза </a:t>
            </a:r>
            <a:endParaRPr lang="en-US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PRESERVE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smtClean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ROWS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b="1" dirty="0">
              <a:solidFill>
                <a:srgbClr val="C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…..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PRESERVE ROWS;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90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23729" y="46749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рéменные таблицы </a:t>
            </a:r>
            <a:r>
              <a:rPr lang="ru-RU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2/3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D06BB2-4ADC-457D-88E9-FC8B916219B7}"/>
              </a:ext>
            </a:extLst>
          </p:cNvPr>
          <p:cNvSpPr txBox="1"/>
          <p:nvPr/>
        </p:nvSpPr>
        <p:spPr>
          <a:xfrm>
            <a:off x="844953" y="1136073"/>
            <a:ext cx="11065398" cy="5406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Для созданных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врéменных таблиц сегменты выделяются только после первой вставки строки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(первая команда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INSERT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или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AS SELECT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 Сегменты освобождаются после завершения транзакции, соответственно, сессии.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Резервирование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backup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и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восстановление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recovery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для врéменных таблиц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невозможно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 откате транзакции данные </a:t>
            </a:r>
            <a:r>
              <a:rPr lang="ru-RU" sz="2000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врéменной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 теряются, но ее определение сохраняется.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в рамках транзакции, использующей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врéменную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таблицу порождается несколько автономных транзакций, то они используют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врéменную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таблицу по очереди (последующая только после того как завершится предыдущая).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Разрешается выполнять все команды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кроме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TRUNCATE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Пример сессионной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é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менной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tt0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ename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char(20),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number(5),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char(10))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PRESERVE ROWS;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051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58914" y="1247060"/>
            <a:ext cx="11274172" cy="5314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 </a:t>
            </a:r>
            <a:r>
              <a:rPr lang="en-US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транзакционной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врéменной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таблицы: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tt1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ename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char(20),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number(5),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char(10))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DELETE ROWS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90000"/>
              </a:lnSpc>
              <a:spcAft>
                <a:spcPts val="800"/>
              </a:spcAft>
            </a:pP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Ограничения на использование врéменных таблиц.</a:t>
            </a: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Врéменные таблицы не могут использоваться в инструкциях:</a:t>
            </a:r>
          </a:p>
          <a:p>
            <a:pPr marL="457200">
              <a:lnSpc>
                <a:spcPct val="90000"/>
              </a:lnSpc>
            </a:pP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ALTER TABLE, CREATE INDEX, CREATE SYNONYM, CREATE TRIGGER, CREATE VIEW, GRANT, LOCK TABLE,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RENAME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REVOKE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Временная таблица в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Oracle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не может быть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партицирована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кластеризована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или быть организованной по индексу.</a:t>
            </a: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Нельзя связывать внешние ключи с колонками временной таблицы</a:t>
            </a: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Врéменная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таблица не может включать вложенных таблиц (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nested table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Нельзя использовать в описании временных таблиц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фразы: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LOB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storage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clause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или 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logging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clause</a:t>
            </a: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Параллельные запросы во врéменных таблицах не поддерживаются </a:t>
            </a:r>
          </a:p>
          <a:p>
            <a:pPr marL="685800" lvl="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Распределенные транзакции не могут работать с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врéменными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таблицами</a:t>
            </a:r>
          </a:p>
          <a:p>
            <a:pPr marL="685800" lvl="0" indent="-342900">
              <a:lnSpc>
                <a:spcPct val="9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Сегментирование во врéменных таблицах не работает.</a:t>
            </a:r>
            <a:endParaRPr lang="ru-RU" sz="24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318376" y="524667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В</a:t>
            </a: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рéменные таблицы 3/3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078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17687" y="167459"/>
            <a:ext cx="7431377" cy="803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sz="3200" b="1" dirty="0">
                <a:solidFill>
                  <a:srgbClr val="C00000"/>
                </a:solidFill>
              </a:rPr>
              <a:t>Пример создания временной таблицы с использованием запроса.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E6E32A-6AF3-4F77-9E64-274CC39F7C72}"/>
              </a:ext>
            </a:extLst>
          </p:cNvPr>
          <p:cNvSpPr txBox="1"/>
          <p:nvPr/>
        </p:nvSpPr>
        <p:spPr>
          <a:xfrm>
            <a:off x="474132" y="971397"/>
            <a:ext cx="10950081" cy="16784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80000"/>
              </a:lnSpc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Заполненные данные существуют только для текущей сессии. При чтении таблицы </a:t>
            </a:r>
            <a:r>
              <a:rPr lang="ru-RU" sz="2000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min_salesemp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из другой сессии она будет представляться пустой. </a:t>
            </a:r>
          </a:p>
          <a:p>
            <a:pPr>
              <a:lnSpc>
                <a:spcPct val="80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GLOBAL TEMPORARY TABLE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min_salesemp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ON COMMIT PRESERVE ROWS    </a:t>
            </a:r>
            <a:endParaRPr lang="ru-RU" sz="2000" b="1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80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 SELECT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*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EMP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sal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&lt; 2000;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80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Транзакционные и сессионные врéменные таблицы: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5C44B5-2F66-4593-B75F-BC936A01BCB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610" y="2649805"/>
            <a:ext cx="7859209" cy="44033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2707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273585" y="495460"/>
            <a:ext cx="75778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Индексно-организованные таблицы</a:t>
            </a:r>
            <a:r>
              <a:rPr lang="en-US" sz="3200" b="1" dirty="0">
                <a:solidFill>
                  <a:srgbClr val="C00000"/>
                </a:solidFill>
              </a:rPr>
              <a:t> 1</a:t>
            </a:r>
            <a:r>
              <a:rPr lang="ru-RU" sz="3200" b="1" dirty="0">
                <a:solidFill>
                  <a:srgbClr val="C00000"/>
                </a:solidFill>
              </a:rPr>
              <a:t>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16C870-9287-4449-909B-E093C7C15E19}"/>
              </a:ext>
            </a:extLst>
          </p:cNvPr>
          <p:cNvSpPr txBox="1"/>
          <p:nvPr/>
        </p:nvSpPr>
        <p:spPr>
          <a:xfrm>
            <a:off x="196013" y="1080235"/>
            <a:ext cx="1116061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sz="2000" b="1" dirty="0">
                <a:solidFill>
                  <a:srgbClr val="C00000"/>
                </a:solidFill>
              </a:rPr>
              <a:t>Таблицы, организованные по индексу </a:t>
            </a:r>
            <a:r>
              <a:rPr lang="ru-RU" sz="2000" dirty="0">
                <a:solidFill>
                  <a:srgbClr val="0070C0"/>
                </a:solidFill>
              </a:rPr>
              <a:t>(</a:t>
            </a:r>
            <a:r>
              <a:rPr lang="ru-RU" sz="2000" dirty="0" err="1">
                <a:solidFill>
                  <a:srgbClr val="0070C0"/>
                </a:solidFill>
              </a:rPr>
              <a:t>index</a:t>
            </a:r>
            <a:r>
              <a:rPr lang="ru-RU" sz="2000" dirty="0">
                <a:solidFill>
                  <a:srgbClr val="0070C0"/>
                </a:solidFill>
              </a:rPr>
              <a:t>-organized tables -- IOT) </a:t>
            </a:r>
            <a:r>
              <a:rPr lang="ru-RU" sz="2000" dirty="0">
                <a:solidFill>
                  <a:srgbClr val="7030A0"/>
                </a:solidFill>
              </a:rPr>
              <a:t>имеют структуру индекса</a:t>
            </a:r>
            <a:r>
              <a:rPr lang="ru-RU" sz="2000" dirty="0">
                <a:solidFill>
                  <a:srgbClr val="0070C0"/>
                </a:solidFill>
              </a:rPr>
              <a:t>. Данные отсортированы по значениям столбца, на котором создан первичный ключ. Дополнительное место для хранения индекса не требуется. </a:t>
            </a:r>
          </a:p>
          <a:p>
            <a:pPr indent="457200"/>
            <a:r>
              <a:rPr lang="ru-RU" sz="2000" dirty="0">
                <a:solidFill>
                  <a:srgbClr val="0070C0"/>
                </a:solidFill>
              </a:rPr>
              <a:t>Типичное применение индексной организации – таблица, к которой часто обращаются по ключу. </a:t>
            </a:r>
            <a:r>
              <a:rPr lang="ru-RU" sz="2000" i="1" dirty="0">
                <a:solidFill>
                  <a:srgbClr val="7030A0"/>
                </a:solidFill>
              </a:rPr>
              <a:t>Если же запросы по ключу не критичны, лучше использовать структуру heap.</a:t>
            </a:r>
          </a:p>
          <a:p>
            <a:pPr indent="457200"/>
            <a:r>
              <a:rPr lang="ru-RU" sz="2000" dirty="0">
                <a:solidFill>
                  <a:srgbClr val="7030A0"/>
                </a:solidFill>
              </a:rPr>
              <a:t>Индексно-организованная таблица будет эффективна</a:t>
            </a:r>
            <a:r>
              <a:rPr lang="ru-RU" sz="2000" dirty="0">
                <a:solidFill>
                  <a:srgbClr val="0070C0"/>
                </a:solidFill>
              </a:rPr>
              <a:t>, только если она </a:t>
            </a:r>
            <a:r>
              <a:rPr lang="ru-RU" sz="2000" dirty="0">
                <a:solidFill>
                  <a:srgbClr val="7030A0"/>
                </a:solidFill>
              </a:rPr>
              <a:t>мало или совсем не изменяется</a:t>
            </a:r>
            <a:r>
              <a:rPr lang="ru-RU" sz="2000" dirty="0">
                <a:solidFill>
                  <a:srgbClr val="0070C0"/>
                </a:solidFill>
              </a:rPr>
              <a:t>. </a:t>
            </a:r>
            <a:r>
              <a:rPr lang="ru-RU" sz="2000" dirty="0">
                <a:solidFill>
                  <a:srgbClr val="7030A0"/>
                </a:solidFill>
              </a:rPr>
              <a:t>Иначе</a:t>
            </a:r>
            <a:r>
              <a:rPr lang="ru-RU" sz="2000" dirty="0">
                <a:solidFill>
                  <a:srgbClr val="0070C0"/>
                </a:solidFill>
              </a:rPr>
              <a:t>, </a:t>
            </a:r>
            <a:r>
              <a:rPr lang="ru-RU" sz="2000" dirty="0">
                <a:solidFill>
                  <a:srgbClr val="7030A0"/>
                </a:solidFill>
              </a:rPr>
              <a:t>возрастут затраты на перестройку индекса.    </a:t>
            </a:r>
          </a:p>
          <a:p>
            <a:pPr indent="457200"/>
            <a:r>
              <a:rPr lang="ru-RU" sz="2000" b="1" dirty="0">
                <a:solidFill>
                  <a:srgbClr val="C00000"/>
                </a:solidFill>
              </a:rPr>
              <a:t>Два критерия для принятия решения о том, следует ли организовать таблицу как IOT:</a:t>
            </a:r>
          </a:p>
          <a:p>
            <a:r>
              <a:rPr lang="ru-RU" sz="2000" dirty="0">
                <a:solidFill>
                  <a:srgbClr val="0070C0"/>
                </a:solidFill>
              </a:rPr>
              <a:t>•  Она должна </a:t>
            </a:r>
            <a:r>
              <a:rPr lang="ru-RU" sz="2000" b="1" dirty="0">
                <a:solidFill>
                  <a:srgbClr val="7030A0"/>
                </a:solidFill>
              </a:rPr>
              <a:t>состоять из первичного ключа </a:t>
            </a:r>
            <a:r>
              <a:rPr lang="ru-RU" sz="2000" dirty="0">
                <a:solidFill>
                  <a:srgbClr val="0070C0"/>
                </a:solidFill>
              </a:rPr>
              <a:t>(на одном или нескольких столбцах) </a:t>
            </a:r>
            <a:r>
              <a:rPr lang="ru-RU" sz="2000" i="1" dirty="0">
                <a:solidFill>
                  <a:srgbClr val="0070C0"/>
                </a:solidFill>
              </a:rPr>
              <a:t>и </a:t>
            </a:r>
            <a:r>
              <a:rPr lang="ru-RU" sz="2000" i="1" dirty="0">
                <a:solidFill>
                  <a:srgbClr val="7030A0"/>
                </a:solidFill>
              </a:rPr>
              <a:t>ещё одного, максимум двух столбцов.</a:t>
            </a:r>
          </a:p>
          <a:p>
            <a:r>
              <a:rPr lang="ru-RU" sz="2000" dirty="0">
                <a:solidFill>
                  <a:srgbClr val="0070C0"/>
                </a:solidFill>
              </a:rPr>
              <a:t>•  Единственный </a:t>
            </a:r>
            <a:r>
              <a:rPr lang="ru-RU" sz="2000" dirty="0">
                <a:solidFill>
                  <a:srgbClr val="7030A0"/>
                </a:solidFill>
              </a:rPr>
              <a:t>путь доступа к таблице - это первичный ключ </a:t>
            </a:r>
            <a:r>
              <a:rPr lang="ru-RU" sz="2000" dirty="0">
                <a:solidFill>
                  <a:srgbClr val="0070C0"/>
                </a:solidFill>
              </a:rPr>
              <a:t>(или его столбцы).</a:t>
            </a:r>
          </a:p>
          <a:p>
            <a:r>
              <a:rPr lang="ru-RU" sz="2000" b="1" dirty="0">
                <a:solidFill>
                  <a:srgbClr val="C00000"/>
                </a:solidFill>
              </a:rPr>
              <a:t>Синтаксис команды создания IOT:</a:t>
            </a:r>
          </a:p>
          <a:p>
            <a:r>
              <a:rPr lang="ru-RU" sz="2000" b="1" dirty="0"/>
              <a:t>CREATE TABLE </a:t>
            </a:r>
            <a:r>
              <a:rPr lang="ru-RU" sz="2000" dirty="0"/>
              <a:t>имя_таблицы</a:t>
            </a:r>
          </a:p>
          <a:p>
            <a:r>
              <a:rPr lang="ru-RU" sz="2000" dirty="0"/>
              <a:t> (</a:t>
            </a:r>
            <a:r>
              <a:rPr lang="ru-RU" sz="2000" dirty="0" err="1"/>
              <a:t>описания_полей</a:t>
            </a:r>
            <a:r>
              <a:rPr lang="ru-RU" sz="2000" dirty="0"/>
              <a:t>,</a:t>
            </a:r>
          </a:p>
          <a:p>
            <a:r>
              <a:rPr lang="ru-RU" sz="2000" dirty="0"/>
              <a:t>     </a:t>
            </a:r>
            <a:r>
              <a:rPr lang="en-US" sz="2000" b="1" dirty="0"/>
              <a:t>CONSTRAINT</a:t>
            </a:r>
            <a:r>
              <a:rPr lang="en-US" sz="2000" dirty="0"/>
              <a:t> </a:t>
            </a:r>
            <a:r>
              <a:rPr lang="ru-RU" sz="2000" dirty="0"/>
              <a:t>имя_ПК </a:t>
            </a:r>
            <a:r>
              <a:rPr lang="en-US" sz="2000" b="1" dirty="0"/>
              <a:t>PRIMARY KEY </a:t>
            </a:r>
            <a:r>
              <a:rPr lang="en-US" sz="2000" dirty="0"/>
              <a:t>(</a:t>
            </a:r>
            <a:r>
              <a:rPr lang="ru-RU" sz="2000" dirty="0"/>
              <a:t>ключевые_поля))</a:t>
            </a:r>
          </a:p>
          <a:p>
            <a:r>
              <a:rPr lang="ru-RU" sz="2000" dirty="0"/>
              <a:t>     </a:t>
            </a:r>
            <a:r>
              <a:rPr lang="en-US" sz="2000" b="1" dirty="0"/>
              <a:t>ORGANIZATION INDEX  </a:t>
            </a:r>
            <a:r>
              <a:rPr lang="en-US" sz="2000" dirty="0"/>
              <a:t>[tablespace </a:t>
            </a:r>
            <a:r>
              <a:rPr lang="ru-RU" sz="2000" dirty="0"/>
              <a:t>имя_табл_пространства]</a:t>
            </a:r>
          </a:p>
          <a:p>
            <a:r>
              <a:rPr lang="ru-RU" sz="2000" dirty="0"/>
              <a:t>[</a:t>
            </a:r>
            <a:r>
              <a:rPr lang="en-US" sz="2000" dirty="0"/>
              <a:t>PCTTHRESHOLD 20]</a:t>
            </a:r>
          </a:p>
          <a:p>
            <a:r>
              <a:rPr lang="en-US" sz="2000" dirty="0"/>
              <a:t>[OWERFLOW TABLESPACE </a:t>
            </a:r>
            <a:r>
              <a:rPr lang="ru-RU" sz="2000" dirty="0"/>
              <a:t>имя_табл_пространства];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114052" y="4549676"/>
            <a:ext cx="488603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OVERFLOW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ru-RU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дополнительный сегмент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в который помещаются данные строк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таблицы, когда они становятся слишком большими. </a:t>
            </a:r>
          </a:p>
          <a:p>
            <a:r>
              <a:rPr lang="ru-RU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  <a:r>
              <a:rPr lang="en-US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TT</a:t>
            </a:r>
            <a:r>
              <a:rPr lang="ru-RU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HRESHOLD</a:t>
            </a:r>
            <a:r>
              <a:rPr lang="ru-RU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Когда объем данных в строке превзойдет этот процент от размера блока, хвостовые столбцы строки будут храниться в дополнительном </a:t>
            </a:r>
            <a:r>
              <a:rPr lang="en-US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егменте</a:t>
            </a:r>
            <a:endParaRPr lang="ru-RU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72055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49972" y="585988"/>
            <a:ext cx="73013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Индексно-организованные таблицы</a:t>
            </a:r>
            <a:r>
              <a:rPr lang="en-US" sz="3200" b="1" dirty="0">
                <a:solidFill>
                  <a:srgbClr val="C00000"/>
                </a:solidFill>
              </a:rPr>
              <a:t> </a:t>
            </a:r>
            <a:r>
              <a:rPr lang="ru-RU" sz="3200" b="1" dirty="0">
                <a:solidFill>
                  <a:srgbClr val="C00000"/>
                </a:solidFill>
              </a:rPr>
              <a:t>2/2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98EBD-EF51-4790-8293-6D3D6BA36726}"/>
              </a:ext>
            </a:extLst>
          </p:cNvPr>
          <p:cNvSpPr txBox="1"/>
          <p:nvPr/>
        </p:nvSpPr>
        <p:spPr>
          <a:xfrm>
            <a:off x="228600" y="1289897"/>
            <a:ext cx="11533908" cy="4358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457200">
              <a:lnSpc>
                <a:spcPct val="107000"/>
              </a:lnSpc>
            </a:pP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457200"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sz="2000" b="0" i="0" dirty="0">
                <a:solidFill>
                  <a:srgbClr val="0070C0"/>
                </a:solidFill>
                <a:effectLst/>
              </a:rPr>
              <a:t>Любая часть строки таблицы, занимающая более 25 процентов в каждом блоке данных, сохраняется в области переполнения. </a:t>
            </a:r>
            <a:r>
              <a:rPr lang="ru-RU" sz="2000" b="1" i="1" dirty="0">
                <a:solidFill>
                  <a:srgbClr val="C00000"/>
                </a:solidFill>
                <a:effectLst/>
              </a:rPr>
              <a:t>CREATE</a:t>
            </a:r>
            <a:r>
              <a:rPr lang="ru-RU" sz="2000" b="1" i="0" dirty="0">
                <a:solidFill>
                  <a:srgbClr val="C00000"/>
                </a:solidFill>
                <a:effectLst/>
              </a:rPr>
              <a:t> </a:t>
            </a:r>
            <a:r>
              <a:rPr lang="ru-RU" sz="2000" b="1" i="1" dirty="0">
                <a:solidFill>
                  <a:srgbClr val="C00000"/>
                </a:solidFill>
                <a:effectLst/>
              </a:rPr>
              <a:t>TABLE</a:t>
            </a:r>
            <a:r>
              <a:rPr lang="ru-RU" sz="2000" b="0" i="0" dirty="0">
                <a:solidFill>
                  <a:srgbClr val="0070C0"/>
                </a:solidFill>
                <a:effectLst/>
              </a:rPr>
              <a:t> фразой </a:t>
            </a:r>
            <a:r>
              <a:rPr lang="en-US" sz="2000" b="1" dirty="0">
                <a:solidFill>
                  <a:srgbClr val="C00000"/>
                </a:solidFill>
              </a:rPr>
              <a:t>OWERFLOW TABLESPACE </a:t>
            </a:r>
            <a:r>
              <a:rPr lang="ru-RU" sz="2000" b="0" i="0" dirty="0">
                <a:solidFill>
                  <a:srgbClr val="0070C0"/>
                </a:solidFill>
                <a:effectLst/>
              </a:rPr>
              <a:t>назначает табличное пространство для хранения переполнения из индексных блоков. </a:t>
            </a:r>
          </a:p>
          <a:p>
            <a:pPr marL="457200" indent="457200">
              <a:lnSpc>
                <a:spcPct val="107000"/>
              </a:lnSpc>
            </a:pPr>
            <a:r>
              <a:rPr lang="ru-RU" sz="2000" b="0" i="0" dirty="0">
                <a:solidFill>
                  <a:srgbClr val="0070C0"/>
                </a:solidFill>
                <a:effectLst/>
              </a:rPr>
              <a:t>Определить, какие строки выходят за пороговое значение, можно, выполнив инструкцию</a:t>
            </a:r>
          </a:p>
          <a:p>
            <a:pPr indent="457200">
              <a:lnSpc>
                <a:spcPct val="107000"/>
              </a:lnSpc>
            </a:pPr>
            <a:r>
              <a:rPr lang="ru-RU" sz="2000" b="0" i="1" dirty="0">
                <a:solidFill>
                  <a:srgbClr val="0070C0"/>
                </a:solidFill>
                <a:effectLst/>
              </a:rPr>
              <a:t> </a:t>
            </a:r>
            <a:r>
              <a:rPr lang="ru-RU" sz="2000" b="1" dirty="0">
                <a:solidFill>
                  <a:srgbClr val="C00000"/>
                </a:solidFill>
                <a:effectLst/>
              </a:rPr>
              <a:t>ANALYZE TABLE...LIST CHAINED ROWS</a:t>
            </a:r>
            <a:r>
              <a:rPr lang="ru-RU" sz="2000" b="0" dirty="0">
                <a:solidFill>
                  <a:srgbClr val="0070C0"/>
                </a:solidFill>
                <a:effectLst/>
              </a:rPr>
              <a:t>.</a:t>
            </a:r>
          </a:p>
          <a:p>
            <a:pPr indent="457200">
              <a:lnSpc>
                <a:spcPct val="107000"/>
              </a:lnSpc>
            </a:pPr>
            <a:endParaRPr lang="ru-RU" sz="2000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ru-RU" sz="2000" b="1" u="sng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</a:t>
            </a:r>
            <a:r>
              <a:rPr lang="en-US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b="1" dirty="0">
              <a:solidFill>
                <a:srgbClr val="C0000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iot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 (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a number,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b varchar2(10),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CONSTRAINT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pk_iot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_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PRIMARY KEY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(a, b))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ORGANIZATION INDEX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0277626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2239024" y="1428597"/>
            <a:ext cx="69553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Метаданные. Пакет </a:t>
            </a:r>
            <a:r>
              <a:rPr lang="en-US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DBMS</a:t>
            </a:r>
            <a:r>
              <a:rPr lang="ru-RU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3200" b="1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METADATA</a:t>
            </a:r>
            <a:endParaRPr lang="ru-RU" sz="3200" b="1" dirty="0">
              <a:solidFill>
                <a:srgbClr val="C00000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1321333" y="2201245"/>
            <a:ext cx="9713555" cy="364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DBMS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METADATA</a:t>
            </a: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это пакет предназначенный для поиска метаданных в словаре в виде текста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или скрипта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отправки 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XML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повторного создания исследуемого объекта.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Одна из функций пакета это 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работающая в формате: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dbms</a:t>
            </a: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metadata</a:t>
            </a: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ru-RU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(‘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тип_объекта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‘</a:t>
            </a:r>
            <a:r>
              <a:rPr lang="ru-RU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имя_объекта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’,    ‘схема’) </a:t>
            </a:r>
            <a:endParaRPr lang="en-US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</a:t>
            </a:r>
            <a:r>
              <a:rPr lang="en-US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dual</a:t>
            </a:r>
            <a:r>
              <a:rPr lang="ru-RU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0"/>
              </a:spcAft>
            </a:pP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Доступные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типы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объектов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 </a:t>
            </a:r>
            <a:r>
              <a:rPr lang="en-US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PROCEDURE, TABLE, CONSTRAINT, INDEX, PACKAGE, TRIGGER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</a:t>
            </a:r>
            <a:r>
              <a:rPr lang="en-US" dirty="0" err="1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т.д</a:t>
            </a:r>
            <a:r>
              <a:rPr lang="en-US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работе со своей схемой пользователь может не указывать третий параметр.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0"/>
              </a:spcAft>
            </a:pPr>
            <a:r>
              <a:rPr lang="ru-RU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Имеются следующие функции пакета: </a:t>
            </a:r>
            <a:endParaRPr lang="ru-RU" sz="1200" b="1" dirty="0">
              <a:solidFill>
                <a:srgbClr val="C0000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DEPENDENT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(процедурные зависимости)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GET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GRANTED</a:t>
            </a:r>
            <a:r>
              <a:rPr lang="ru-RU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b="1" dirty="0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DDL 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(дарованные привилегии)</a:t>
            </a:r>
            <a:endParaRPr lang="ru-RU" sz="1200" dirty="0">
              <a:solidFill>
                <a:srgbClr val="0070C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другие.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1522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395251" y="12647"/>
            <a:ext cx="985048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Метаданные таблиц и связанных с ними объектов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B28BE4-9E90-479F-B5DB-49E020C71E3A}"/>
              </a:ext>
            </a:extLst>
          </p:cNvPr>
          <p:cNvSpPr txBox="1"/>
          <p:nvPr/>
        </p:nvSpPr>
        <p:spPr>
          <a:xfrm>
            <a:off x="7917083" y="3201075"/>
            <a:ext cx="4027989" cy="211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М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ета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данны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таблицы employees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sz="2000" dirty="0" err="1">
                <a:solidFill>
                  <a:srgbClr val="7030A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dbms_metadata.get_ddl</a:t>
            </a:r>
            <a:endParaRPr lang="en-US" sz="2000" dirty="0">
              <a:solidFill>
                <a:srgbClr val="7030A0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(‘TABLE’, ‘EMPLOYEES’) </a:t>
            </a:r>
            <a:endParaRPr lang="en-US" sz="2000" dirty="0" smtClean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US" sz="20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dual;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2E73573-D1E3-4141-A989-8B3DEBE1D50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9" y="597422"/>
            <a:ext cx="6981975" cy="64284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857962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115748" y="345452"/>
            <a:ext cx="79501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Другие функции пакета </a:t>
            </a:r>
            <a:r>
              <a:rPr lang="en-US" sz="3200" b="1" dirty="0" err="1">
                <a:solidFill>
                  <a:srgbClr val="C00000"/>
                </a:solidFill>
              </a:rPr>
              <a:t>dbms_metadata</a:t>
            </a:r>
            <a:r>
              <a:rPr lang="en-US" sz="3200" b="1" dirty="0">
                <a:solidFill>
                  <a:srgbClr val="C00000"/>
                </a:solidFill>
              </a:rPr>
              <a:t> 1</a:t>
            </a:r>
            <a:r>
              <a:rPr lang="ru-RU" sz="3200" b="1" dirty="0">
                <a:solidFill>
                  <a:srgbClr val="C00000"/>
                </a:solidFill>
              </a:rPr>
              <a:t>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D6121B-B008-468E-B9AD-B9E6851F5262}"/>
              </a:ext>
            </a:extLst>
          </p:cNvPr>
          <p:cNvSpPr txBox="1"/>
          <p:nvPr/>
        </p:nvSpPr>
        <p:spPr>
          <a:xfrm>
            <a:off x="115748" y="1057238"/>
            <a:ext cx="11019098" cy="5907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Что такое процедурная зависимость?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Если элемент 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схемы использует элемент 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ru-RU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, то говорят, что между ними существует зависимость.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Примеры: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представление зависит от таблицы, на которой оно построено, процедура зависит от представления, к которому она обращается.</a:t>
            </a:r>
          </a:p>
          <a:p>
            <a:pPr indent="457200"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Функция </a:t>
            </a:r>
            <a:r>
              <a:rPr lang="ru-RU" sz="2000" b="1" dirty="0" err="1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get_dependent_ddl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возвращает DDL определяющую зависимость объектов. Её формат: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dbms_metadata.get_dependent_ddl</a:t>
            </a:r>
            <a:r>
              <a:rPr lang="en-US" sz="2000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object_type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VARCHAR2,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base_object_name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 VARCHAR2,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base_object_schema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VARCHAR2 DEFAULT NULL,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version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IN VARCHAR2 DEFAULT 'COMPATIBLE‘],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model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    IN VARCHAR2 DEFAULT 'ORACLE‘],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transform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IN VARCHAR2 DEFAULT 'DDL‘],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object_count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IN NUMBER   DEFAULT 10000]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ru-RU" sz="2000" dirty="0">
                <a:effectLst/>
                <a:ea typeface="Calibri" panose="020F0502020204030204" pitchFamily="34" charset="0"/>
              </a:rPr>
              <a:t>) [</a:t>
            </a:r>
            <a:r>
              <a:rPr lang="ru-RU" sz="2000" b="1" dirty="0">
                <a:effectLst/>
                <a:ea typeface="Calibri" panose="020F0502020204030204" pitchFamily="34" charset="0"/>
              </a:rPr>
              <a:t>RETURN CLOB</a:t>
            </a:r>
            <a:r>
              <a:rPr lang="ru-RU" sz="2000" dirty="0">
                <a:effectLst/>
                <a:ea typeface="Calibri" panose="020F0502020204030204" pitchFamily="34" charset="0"/>
              </a:rPr>
              <a:t>];</a:t>
            </a:r>
          </a:p>
          <a:p>
            <a:r>
              <a:rPr lang="ru-RU" sz="2000" dirty="0">
                <a:solidFill>
                  <a:srgbClr val="0070C0"/>
                </a:solidFill>
              </a:rPr>
              <a:t>На следующем слайде пример использования </a:t>
            </a:r>
            <a:r>
              <a:rPr lang="en-US" sz="2000" b="1" dirty="0" err="1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get_dependent_ddl</a:t>
            </a:r>
            <a:r>
              <a:rPr lang="ru-RU" sz="2000" b="1" dirty="0">
                <a:solidFill>
                  <a:srgbClr val="7030A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169B54-A63F-4DF6-AF27-BBC44FB2E0B4}"/>
              </a:ext>
            </a:extLst>
          </p:cNvPr>
          <p:cNvSpPr txBox="1"/>
          <p:nvPr/>
        </p:nvSpPr>
        <p:spPr>
          <a:xfrm>
            <a:off x="6625006" y="3067422"/>
            <a:ext cx="5092862" cy="27678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Замечание: </a:t>
            </a: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Если вы работаете в SQL*</a:t>
            </a:r>
            <a:r>
              <a:rPr lang="ru-RU" sz="1800" dirty="0" err="1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Plus</a:t>
            </a: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установите PAGESIZE в 0, а LONG, например,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2000000, иначе не будет выдан полный ответ.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Пример установок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PAGESIZE 0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LONG 2000000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SET LINESIZE 1000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1561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89538" y="91619"/>
            <a:ext cx="68062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Другие функции пакета </a:t>
            </a:r>
            <a:r>
              <a:rPr lang="ru-RU" sz="3200" b="1" dirty="0" err="1">
                <a:solidFill>
                  <a:srgbClr val="C00000"/>
                </a:solidFill>
              </a:rPr>
              <a:t>dbms_metadata</a:t>
            </a:r>
            <a:r>
              <a:rPr lang="ru-RU" sz="3200" b="1" dirty="0">
                <a:solidFill>
                  <a:srgbClr val="C00000"/>
                </a:solidFill>
              </a:rPr>
              <a:t> 2/4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C18CE4-D0CC-4040-9F45-5757FB40A03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2" y="1405967"/>
            <a:ext cx="9473903" cy="53391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751124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04E62826-19E5-4CA2-ADAF-410A4ACA1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79" y="896327"/>
            <a:ext cx="7834312" cy="4307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25553" y="280208"/>
            <a:ext cx="56207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Путь </a:t>
            </a:r>
            <a:r>
              <a:rPr lang="en-US" altLang="ru-RU" sz="3200" b="1" dirty="0">
                <a:solidFill>
                  <a:srgbClr val="C00000"/>
                </a:solidFill>
              </a:rPr>
              <a:t>Oracle</a:t>
            </a:r>
            <a:r>
              <a:rPr lang="ru-RU" altLang="ru-RU" sz="3200" b="1" dirty="0">
                <a:solidFill>
                  <a:srgbClr val="C00000"/>
                </a:solidFill>
              </a:rPr>
              <a:t> к автономной </a:t>
            </a:r>
            <a:endParaRPr lang="en-US" altLang="ru-RU" sz="3200" b="1" dirty="0">
              <a:solidFill>
                <a:srgbClr val="C00000"/>
              </a:solidFill>
            </a:endParaRPr>
          </a:p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базе данных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28E630-5DD5-4270-99C8-4A5AB25D7AAC}"/>
              </a:ext>
            </a:extLst>
          </p:cNvPr>
          <p:cNvSpPr txBox="1"/>
          <p:nvPr/>
        </p:nvSpPr>
        <p:spPr>
          <a:xfrm>
            <a:off x="1931270" y="4574917"/>
            <a:ext cx="9582951" cy="203132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indent="0">
              <a:buFontTx/>
              <a:buNone/>
              <a:defRPr/>
            </a:pPr>
            <a:r>
              <a:rPr lang="en-US" sz="1800" dirty="0">
                <a:solidFill>
                  <a:srgbClr val="0070C0"/>
                </a:solidFill>
              </a:rPr>
              <a:t>C</a:t>
            </a:r>
            <a:r>
              <a:rPr lang="ru-RU" sz="1800" dirty="0">
                <a:solidFill>
                  <a:srgbClr val="0070C0"/>
                </a:solidFill>
              </a:rPr>
              <a:t> 2015 года в версии 12с существует возможность</a:t>
            </a:r>
            <a:r>
              <a:rPr lang="en-US" sz="1800" dirty="0">
                <a:solidFill>
                  <a:srgbClr val="0070C0"/>
                </a:solidFill>
              </a:rPr>
              <a:t> </a:t>
            </a:r>
            <a:r>
              <a:rPr lang="ru-RU" sz="1800" dirty="0">
                <a:solidFill>
                  <a:srgbClr val="0070C0"/>
                </a:solidFill>
              </a:rPr>
              <a:t>разворачивать в облаке надежные, масштабируемые, защищенные приложения с базами данных. Доступны возможности: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кластеризация для обеспечения отказоустойчивости и масштабируемость,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аварийное восстановление с нулевыми потерями данных,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ru-RU" sz="1800" dirty="0">
                <a:solidFill>
                  <a:srgbClr val="0070C0"/>
                </a:solidFill>
              </a:rPr>
              <a:t>сервис Oracle Database Exadata Cloud Service.</a:t>
            </a:r>
          </a:p>
          <a:p>
            <a:pPr marL="0" indent="0">
              <a:buFontTx/>
              <a:buNone/>
              <a:defRPr/>
            </a:pPr>
            <a:r>
              <a:rPr lang="ru-RU" sz="1800" dirty="0">
                <a:solidFill>
                  <a:srgbClr val="0070C0"/>
                </a:solidFill>
              </a:rPr>
              <a:t>      Функция Automatic Indexing создает и исправляет индексы автоматически с использованием машинного обучения. База данных может сама определить оптимальный набор индексов.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EE97B9-9B9D-4490-9967-F4C6CC4E11D1}"/>
              </a:ext>
            </a:extLst>
          </p:cNvPr>
          <p:cNvSpPr txBox="1"/>
          <p:nvPr/>
        </p:nvSpPr>
        <p:spPr>
          <a:xfrm>
            <a:off x="8614610" y="2679374"/>
            <a:ext cx="3236495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chemeClr val="tx2">
                    <a:lumMod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Что такое автономная база</a:t>
            </a:r>
            <a:endParaRPr lang="ru-RU" sz="1400" dirty="0">
              <a:solidFill>
                <a:schemeClr val="tx2">
                  <a:lumMod val="2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149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60699" y="179598"/>
            <a:ext cx="60000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Другие функции пакета </a:t>
            </a:r>
            <a:r>
              <a:rPr lang="ru-RU" sz="3200" b="1" dirty="0" err="1">
                <a:solidFill>
                  <a:srgbClr val="C00000"/>
                </a:solidFill>
              </a:rPr>
              <a:t>dbms_metadata</a:t>
            </a:r>
            <a:r>
              <a:rPr lang="ru-RU" sz="3200" b="1" dirty="0">
                <a:solidFill>
                  <a:srgbClr val="C00000"/>
                </a:solidFill>
              </a:rPr>
              <a:t> 3/4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DD3E9B-FFE1-40AA-A1B9-2F243113EB5C}"/>
              </a:ext>
            </a:extLst>
          </p:cNvPr>
          <p:cNvSpPr txBox="1"/>
          <p:nvPr/>
        </p:nvSpPr>
        <p:spPr>
          <a:xfrm>
            <a:off x="960699" y="1694815"/>
            <a:ext cx="10648709" cy="46235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Функция </a:t>
            </a:r>
            <a:r>
              <a:rPr lang="ru-RU" sz="2000" b="1" dirty="0" err="1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get_granted_ddl</a:t>
            </a:r>
            <a:r>
              <a:rPr lang="ru-RU" sz="20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возвращает </a:t>
            </a:r>
            <a:r>
              <a:rPr lang="ru-RU" sz="2000" b="1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DDL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для назначения системных привилегий и ролей для пользователей или ролей.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Её формат</a:t>
            </a:r>
            <a:r>
              <a:rPr lang="ru-RU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b="1" dirty="0">
                <a:solidFill>
                  <a:srgbClr val="7030A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dbms_metadata.get_granted_ddl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object_type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IN VARCHAR2,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grantee   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IN VARCHAR2 DEFAULT NULL],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version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 IN VARCHAR2 DEFAULT 'COMPATIBLE',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model   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  IN VARCHAR2 DEFAULT 'ORACLE‘],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transform 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IN VARCHAR2 DEFAULT 'DDL‘],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 [</a:t>
            </a:r>
            <a:r>
              <a:rPr lang="en-US" sz="2000" b="1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object_count</a:t>
            </a:r>
            <a:r>
              <a:rPr lang="en-US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  IN NUMBER   DEFAULT 10000]</a:t>
            </a:r>
            <a:endParaRPr lang="ru-RU" sz="20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 [</a:t>
            </a:r>
            <a:r>
              <a:rPr lang="ru-RU" sz="20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RETURN CLOB</a:t>
            </a:r>
            <a:r>
              <a:rPr lang="ru-RU" sz="20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];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2000" dirty="0">
                <a:solidFill>
                  <a:srgbClr val="0070C0"/>
                </a:solidFill>
              </a:rPr>
              <a:t>На следующем слайде пример использования</a:t>
            </a:r>
            <a:r>
              <a:rPr lang="en-US" sz="2000" dirty="0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rgbClr val="0070C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get_granted_ddl</a:t>
            </a:r>
            <a:r>
              <a:rPr lang="ru-RU" sz="2000" b="1" dirty="0">
                <a:solidFill>
                  <a:srgbClr val="0070C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sz="2000" b="1" dirty="0">
              <a:solidFill>
                <a:srgbClr val="0070C0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288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954934" y="194707"/>
            <a:ext cx="521444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Другие функции пакета </a:t>
            </a:r>
            <a:r>
              <a:rPr lang="ru-RU" sz="3200" b="1" dirty="0" err="1">
                <a:solidFill>
                  <a:srgbClr val="C00000"/>
                </a:solidFill>
              </a:rPr>
              <a:t>dbms_metadata</a:t>
            </a:r>
            <a:r>
              <a:rPr lang="ru-RU" sz="3200" b="1" dirty="0">
                <a:solidFill>
                  <a:srgbClr val="C00000"/>
                </a:solidFill>
              </a:rPr>
              <a:t> 4/4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95F198-D461-4D70-B6CC-00F04976BA5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410" y="1533123"/>
            <a:ext cx="9019491" cy="53248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0653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24846" y="304434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ru-RU" sz="3200" b="1" dirty="0">
                <a:solidFill>
                  <a:srgbClr val="C00000"/>
                </a:solidFill>
              </a:rPr>
              <a:t>Внешние таблицы 1/2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B7185A-0968-477F-AA8A-2AAC75398F42}"/>
              </a:ext>
            </a:extLst>
          </p:cNvPr>
          <p:cNvSpPr txBox="1"/>
          <p:nvPr/>
        </p:nvSpPr>
        <p:spPr>
          <a:xfrm>
            <a:off x="789301" y="1129745"/>
            <a:ext cx="10931643" cy="5755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ru-RU" b="1" dirty="0">
                <a:solidFill>
                  <a:srgbClr val="C00000"/>
                </a:solidFill>
              </a:rPr>
              <a:t>Внешняя таблица </a:t>
            </a:r>
            <a:r>
              <a:rPr lang="ru-RU" i="1" dirty="0">
                <a:solidFill>
                  <a:srgbClr val="0070C0"/>
                </a:solidFill>
              </a:rPr>
              <a:t>доступна только для чтения</a:t>
            </a:r>
            <a:r>
              <a:rPr lang="ru-RU" dirty="0">
                <a:solidFill>
                  <a:srgbClr val="0070C0"/>
                </a:solidFill>
              </a:rPr>
              <a:t>. Её метаданные хранятся в базе данных, а сами данные – вне базы данных.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Главный недостаток внешних таблиц  -- невозможность создания индексов, поэтому выборка данных может быть медленной. </a:t>
            </a:r>
          </a:p>
          <a:p>
            <a:pPr indent="457200"/>
            <a:r>
              <a:rPr lang="ru-RU" dirty="0">
                <a:solidFill>
                  <a:srgbClr val="0070C0"/>
                </a:solidFill>
              </a:rPr>
              <a:t>Можно применить параллельный запрос, но, нельзя изменять данные, или собирать статистику по ним. Но можно использовать пакет </a:t>
            </a:r>
            <a:r>
              <a:rPr lang="ru-RU" b="1" dirty="0">
                <a:solidFill>
                  <a:srgbClr val="0070C0"/>
                </a:solidFill>
              </a:rPr>
              <a:t>DBMS_STATS.GATHER_TABLE_STATS</a:t>
            </a:r>
            <a:r>
              <a:rPr lang="ru-RU" dirty="0">
                <a:solidFill>
                  <a:srgbClr val="0070C0"/>
                </a:solidFill>
              </a:rPr>
              <a:t> для определения лучшего плана объединения.</a:t>
            </a:r>
          </a:p>
          <a:p>
            <a:pPr indent="457200"/>
            <a:r>
              <a:rPr lang="ru-RU" b="1" dirty="0">
                <a:solidFill>
                  <a:srgbClr val="C00000"/>
                </a:solidFill>
              </a:rPr>
              <a:t>Рассмотрим простейший пример.</a:t>
            </a:r>
          </a:p>
          <a:p>
            <a:r>
              <a:rPr lang="ru-RU" dirty="0">
                <a:solidFill>
                  <a:srgbClr val="0070C0"/>
                </a:solidFill>
              </a:rPr>
              <a:t>В </a:t>
            </a:r>
            <a:r>
              <a:rPr lang="en-US" dirty="0">
                <a:solidFill>
                  <a:srgbClr val="0070C0"/>
                </a:solidFill>
              </a:rPr>
              <a:t>Windows </a:t>
            </a:r>
            <a:r>
              <a:rPr lang="ru-RU" dirty="0">
                <a:solidFill>
                  <a:srgbClr val="0070C0"/>
                </a:solidFill>
              </a:rPr>
              <a:t>создаём папку 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D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:\</a:t>
            </a:r>
            <a:r>
              <a:rPr lang="en-US" dirty="0" err="1">
                <a:solidFill>
                  <a:schemeClr val="accent2">
                    <a:lumMod val="25000"/>
                  </a:schemeClr>
                </a:solidFill>
              </a:rPr>
              <a:t>outdata</a:t>
            </a:r>
            <a:r>
              <a:rPr lang="en-US" dirty="0">
                <a:solidFill>
                  <a:srgbClr val="0070C0"/>
                </a:solidFill>
              </a:rPr>
              <a:t>.</a:t>
            </a:r>
            <a:r>
              <a:rPr lang="ru-RU" dirty="0">
                <a:solidFill>
                  <a:srgbClr val="0070C0"/>
                </a:solidFill>
              </a:rPr>
              <a:t> В ней текстовый файл с разделителями 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city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.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csv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с кодировкой </a:t>
            </a:r>
            <a:r>
              <a:rPr lang="en-US" dirty="0">
                <a:solidFill>
                  <a:srgbClr val="0070C0"/>
                </a:solidFill>
              </a:rPr>
              <a:t>UTF8</a:t>
            </a:r>
            <a:r>
              <a:rPr lang="ru-RU" dirty="0">
                <a:solidFill>
                  <a:srgbClr val="0070C0"/>
                </a:solidFill>
              </a:rPr>
              <a:t>.</a:t>
            </a:r>
          </a:p>
          <a:p>
            <a:r>
              <a:rPr lang="en-US" b="1" dirty="0">
                <a:solidFill>
                  <a:srgbClr val="0070C0"/>
                </a:solidFill>
              </a:rPr>
              <a:t> </a:t>
            </a:r>
            <a:r>
              <a:rPr lang="ru-RU" b="1" dirty="0">
                <a:solidFill>
                  <a:srgbClr val="0070C0"/>
                </a:solidFill>
              </a:rPr>
              <a:t>Содержимое файла:</a:t>
            </a:r>
          </a:p>
          <a:p>
            <a:endParaRPr lang="ru-RU" dirty="0">
              <a:solidFill>
                <a:srgbClr val="0070C0"/>
              </a:solidFill>
            </a:endParaRP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1,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London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,10000000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2,</a:t>
            </a:r>
            <a:r>
              <a:rPr lang="en-US" dirty="0" err="1">
                <a:solidFill>
                  <a:schemeClr val="accent2">
                    <a:lumMod val="25000"/>
                  </a:schemeClr>
                </a:solidFill>
              </a:rPr>
              <a:t>Ostin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,500000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3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,Detroit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,300000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4,</a:t>
            </a:r>
            <a:r>
              <a:rPr lang="en-US" dirty="0" err="1">
                <a:solidFill>
                  <a:schemeClr val="accent2">
                    <a:lumMod val="25000"/>
                  </a:schemeClr>
                </a:solidFill>
              </a:rPr>
              <a:t>Monreal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,200000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5,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Paris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,2000000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7,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Berlin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,110000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8,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Roma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,400000</a:t>
            </a:r>
          </a:p>
          <a:p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9,</a:t>
            </a:r>
            <a:r>
              <a:rPr lang="en-US" dirty="0">
                <a:solidFill>
                  <a:schemeClr val="accent2">
                    <a:lumMod val="25000"/>
                  </a:schemeClr>
                </a:solidFill>
              </a:rPr>
              <a:t>Berlin</a:t>
            </a:r>
            <a:r>
              <a:rPr lang="ru-RU" dirty="0">
                <a:solidFill>
                  <a:schemeClr val="accent2">
                    <a:lumMod val="25000"/>
                  </a:schemeClr>
                </a:solidFill>
              </a:rPr>
              <a:t>,500000 </a:t>
            </a:r>
          </a:p>
          <a:p>
            <a:pPr indent="45720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74213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785" y="3198295"/>
            <a:ext cx="3531294" cy="3659705"/>
          </a:xfrm>
          <a:prstGeom prst="rect">
            <a:avLst/>
          </a:prstGeom>
        </p:spPr>
      </p:pic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922135" y="232303"/>
            <a:ext cx="51301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Внешние таблицы 2/2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21368" y="971793"/>
            <a:ext cx="7070335" cy="60680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90000"/>
              </a:lnSpc>
              <a:spcAft>
                <a:spcPts val="800"/>
              </a:spcAft>
            </a:pPr>
            <a:r>
              <a:rPr lang="en-US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ru-RU" sz="2000" dirty="0" err="1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оздаём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специальный объект </a:t>
            </a:r>
            <a:r>
              <a:rPr lang="ru-RU" sz="2000" b="1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directory</a:t>
            </a:r>
            <a:r>
              <a:rPr lang="ru-RU" sz="200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указывающий на каталог, где будут расположены файлы внешних таблиц: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2000" b="1" dirty="0"/>
              <a:t>CREATE OR REPLACE DIRECTORY </a:t>
            </a:r>
            <a:r>
              <a:rPr lang="en-US" sz="2000" dirty="0" err="1"/>
              <a:t>ext_tab_data</a:t>
            </a:r>
            <a:r>
              <a:rPr lang="en-US" sz="2000" b="1" dirty="0"/>
              <a:t> AS </a:t>
            </a:r>
            <a:r>
              <a:rPr lang="en-US" sz="2000" dirty="0"/>
              <a:t>'D:/</a:t>
            </a:r>
            <a:r>
              <a:rPr lang="en-US" sz="2000" dirty="0" err="1"/>
              <a:t>outdata</a:t>
            </a:r>
            <a:r>
              <a:rPr lang="en-US" sz="2000" dirty="0"/>
              <a:t>';</a:t>
            </a:r>
            <a:endParaRPr lang="ru-RU" sz="2000" dirty="0"/>
          </a:p>
          <a:p>
            <a:pPr indent="457200">
              <a:lnSpc>
                <a:spcPct val="90000"/>
              </a:lnSpc>
            </a:pPr>
            <a:r>
              <a:rPr lang="ru-RU" sz="2000" dirty="0">
                <a:solidFill>
                  <a:srgbClr val="0070C0"/>
                </a:solidFill>
              </a:rPr>
              <a:t>Создаем таблицу для файла </a:t>
            </a:r>
            <a:r>
              <a:rPr lang="ru-RU" sz="2000" b="1" dirty="0">
                <a:solidFill>
                  <a:srgbClr val="0070C0"/>
                </a:solidFill>
              </a:rPr>
              <a:t>city.csv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CREATE TABLE </a:t>
            </a:r>
            <a:r>
              <a:rPr lang="en-US" sz="2000" dirty="0" err="1"/>
              <a:t>city_ext</a:t>
            </a:r>
            <a:r>
              <a:rPr lang="en-US" sz="2000" dirty="0"/>
              <a:t> (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  CITYCODE      </a:t>
            </a:r>
            <a:r>
              <a:rPr lang="en-US" sz="2000" dirty="0"/>
              <a:t>NUMBER,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b="1" dirty="0"/>
              <a:t>  </a:t>
            </a:r>
            <a:r>
              <a:rPr lang="ru-RU" sz="2000" b="1" dirty="0"/>
              <a:t>CITYNAME      </a:t>
            </a:r>
            <a:r>
              <a:rPr lang="ru-RU" sz="2000" dirty="0"/>
              <a:t>VARCHAR2(50),</a:t>
            </a:r>
          </a:p>
          <a:p>
            <a:pPr>
              <a:lnSpc>
                <a:spcPct val="90000"/>
              </a:lnSpc>
            </a:pPr>
            <a:r>
              <a:rPr lang="ru-RU" sz="2000" dirty="0"/>
              <a:t>  </a:t>
            </a:r>
            <a:r>
              <a:rPr lang="ru-RU" sz="2000" b="1" dirty="0"/>
              <a:t>PEOPLES </a:t>
            </a:r>
            <a:r>
              <a:rPr lang="ru-RU" sz="2000" dirty="0"/>
              <a:t> NUMBER)</a:t>
            </a:r>
          </a:p>
          <a:p>
            <a:pPr>
              <a:lnSpc>
                <a:spcPct val="90000"/>
              </a:lnSpc>
            </a:pPr>
            <a:r>
              <a:rPr lang="en-US" sz="2000" b="1" dirty="0"/>
              <a:t>ORGANIZATION EXTERNAL </a:t>
            </a:r>
            <a:r>
              <a:rPr lang="en-US" sz="2000" dirty="0"/>
              <a:t>(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</a:t>
            </a:r>
            <a:r>
              <a:rPr lang="en-US" sz="2000" b="1" dirty="0"/>
              <a:t> TYPE </a:t>
            </a:r>
            <a:r>
              <a:rPr lang="en-US" sz="2000" dirty="0"/>
              <a:t>ORACLE_LOADER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</a:t>
            </a:r>
            <a:r>
              <a:rPr lang="en-US" sz="2000" b="1" dirty="0"/>
              <a:t>DEFAULT DIRECTORY </a:t>
            </a:r>
            <a:r>
              <a:rPr lang="en-US" sz="2000" dirty="0" err="1"/>
              <a:t>ext_tab_data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</a:t>
            </a:r>
            <a:r>
              <a:rPr lang="en-US" sz="2000" b="1" dirty="0"/>
              <a:t>ACCESS PARAMETERS </a:t>
            </a:r>
            <a:r>
              <a:rPr lang="en-US" sz="2000" dirty="0"/>
              <a:t>(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  </a:t>
            </a:r>
            <a:r>
              <a:rPr lang="en-US" sz="2000" b="1" dirty="0"/>
              <a:t>RECORDS DELIMITED BY</a:t>
            </a:r>
            <a:r>
              <a:rPr lang="en-US" sz="2000" dirty="0"/>
              <a:t> NEWLINE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  </a:t>
            </a:r>
            <a:r>
              <a:rPr lang="en-US" sz="2000" b="1" dirty="0"/>
              <a:t>FIELDS TERMINATED BY </a:t>
            </a:r>
            <a:r>
              <a:rPr lang="en-US" sz="2000" dirty="0"/>
              <a:t>','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  </a:t>
            </a:r>
            <a:r>
              <a:rPr lang="en-US" sz="2000" b="1" dirty="0"/>
              <a:t>MISSING FIELD VALUES ARE</a:t>
            </a:r>
            <a:r>
              <a:rPr lang="en-US" sz="2000" dirty="0"/>
              <a:t> NULL  )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  </a:t>
            </a:r>
            <a:r>
              <a:rPr lang="en-US" sz="2000" b="1" dirty="0"/>
              <a:t>LOCATION</a:t>
            </a:r>
            <a:r>
              <a:rPr lang="en-US" sz="2000" dirty="0"/>
              <a:t> ('city.csv')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)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PARALLEL 5</a:t>
            </a:r>
            <a:endParaRPr lang="ru-RU" sz="2000" dirty="0"/>
          </a:p>
          <a:p>
            <a:pPr>
              <a:lnSpc>
                <a:spcPct val="90000"/>
              </a:lnSpc>
            </a:pPr>
            <a:r>
              <a:rPr lang="en-US" sz="2000" dirty="0"/>
              <a:t>REJECT LIMIT UNLIMITED;</a:t>
            </a:r>
            <a:endParaRPr lang="ru-RU" sz="2000" dirty="0"/>
          </a:p>
          <a:p>
            <a:pPr>
              <a:lnSpc>
                <a:spcPct val="90000"/>
              </a:lnSpc>
            </a:pPr>
            <a:endParaRPr lang="ru-RU" sz="2000" dirty="0">
              <a:solidFill>
                <a:srgbClr val="0070C0"/>
              </a:solidFill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ru-RU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7591703" y="1034874"/>
            <a:ext cx="4529982" cy="24518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Здесь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city_ext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название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внешней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таблицы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TYPE –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драйвер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загрузки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DEFAULT DIRECTORY – </a:t>
            </a:r>
            <a:r>
              <a:rPr lang="ru-RU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созданная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директория</a:t>
            </a:r>
            <a:r>
              <a:rPr lang="ru-RU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Oracle </a:t>
            </a:r>
            <a:b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ACCESS PARAMETERS –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параметры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загрузки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см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SQL</a:t>
            </a:r>
            <a:r>
              <a:rPr lang="ru-RU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*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LOADER</a:t>
            </a:r>
            <a:b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• LOCATION –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название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на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основе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которого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создается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внешняя</a:t>
            </a:r>
            <a:r>
              <a:rPr lang="en-US" sz="1600" dirty="0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7030A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таблица</a:t>
            </a:r>
            <a:endParaRPr lang="ru-RU" sz="16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002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Объект 3"/>
          <p:cNvSpPr txBox="1">
            <a:spLocks/>
          </p:cNvSpPr>
          <p:nvPr/>
        </p:nvSpPr>
        <p:spPr>
          <a:xfrm>
            <a:off x="228600" y="1610817"/>
            <a:ext cx="9628094" cy="4960044"/>
          </a:xfr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  <a:p>
            <a:pPr marL="0" indent="0">
              <a:buFont typeface="Arial" panose="020B0604020202020204" pitchFamily="34" charset="0"/>
              <a:buNone/>
            </a:pPr>
            <a:endParaRPr lang="ru-RU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1250125" y="509306"/>
            <a:ext cx="664615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ru-RU" sz="3200" b="1" dirty="0">
                <a:solidFill>
                  <a:srgbClr val="C00000"/>
                </a:solidFill>
              </a:rPr>
              <a:t>Метаданные внешних таблиц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844EB-D9C1-4669-88E3-7C4EC966B08D}"/>
              </a:ext>
            </a:extLst>
          </p:cNvPr>
          <p:cNvSpPr txBox="1"/>
          <p:nvPr/>
        </p:nvSpPr>
        <p:spPr>
          <a:xfrm>
            <a:off x="813423" y="2059514"/>
            <a:ext cx="1114997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</a:rPr>
              <a:t>Просмотр информации о внешних таблицах в представлениях:</a:t>
            </a:r>
          </a:p>
          <a:p>
            <a:endParaRPr lang="ru-RU" sz="2000" dirty="0">
              <a:solidFill>
                <a:srgbClr val="0070C0"/>
              </a:solidFill>
            </a:endParaRPr>
          </a:p>
          <a:p>
            <a:r>
              <a:rPr lang="ru-RU" sz="2000" dirty="0"/>
              <a:t>[</a:t>
            </a:r>
            <a:r>
              <a:rPr lang="en-US" sz="2000" dirty="0"/>
              <a:t>DBA| ALL| USER]_EXTERNAL_TABLES</a:t>
            </a:r>
            <a:r>
              <a:rPr lang="ru-RU" sz="2000" dirty="0"/>
              <a:t>  </a:t>
            </a:r>
            <a:r>
              <a:rPr lang="ru-RU" sz="2000" dirty="0">
                <a:solidFill>
                  <a:srgbClr val="00B050"/>
                </a:solidFill>
              </a:rPr>
              <a:t>-- Специфические атрибуты внешних таблиц 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[DBA| ALL| USER]_EXTERNAL_LOCATIONS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-- </a:t>
            </a:r>
            <a:r>
              <a:rPr lang="ru-RU" sz="2000" b="0" i="0" dirty="0">
                <a:solidFill>
                  <a:srgbClr val="00B050"/>
                </a:solidFill>
                <a:effectLst/>
              </a:rPr>
              <a:t>Источники данных внешних таблиц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[DBA| ALL| USER]_TABLES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-- </a:t>
            </a:r>
            <a:r>
              <a:rPr lang="ru-RU" sz="2000" b="0" i="0" dirty="0">
                <a:solidFill>
                  <a:srgbClr val="00B050"/>
                </a:solidFill>
                <a:effectLst/>
              </a:rPr>
              <a:t>Описания таблиц в БД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[DBA| ALL| USER]_TAB_COLUMNS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-- </a:t>
            </a:r>
            <a:r>
              <a:rPr lang="ru-RU" sz="2000" b="0" i="0" dirty="0">
                <a:solidFill>
                  <a:srgbClr val="00B050"/>
                </a:solidFill>
                <a:effectLst/>
              </a:rPr>
              <a:t>Описания столбцов таблиц, представлений и кластеров в БД</a:t>
            </a:r>
            <a:endParaRPr lang="en-US" sz="2000" dirty="0">
              <a:solidFill>
                <a:srgbClr val="00B050"/>
              </a:solidFill>
            </a:endParaRPr>
          </a:p>
          <a:p>
            <a:r>
              <a:rPr lang="en-US" sz="2000" dirty="0"/>
              <a:t>[DBA| ALL]_DIRECTORIES</a:t>
            </a:r>
            <a:r>
              <a:rPr lang="ru-RU" sz="2000" dirty="0"/>
              <a:t> </a:t>
            </a:r>
            <a:r>
              <a:rPr lang="ru-RU" sz="2000" dirty="0">
                <a:solidFill>
                  <a:srgbClr val="00B050"/>
                </a:solidFill>
              </a:rPr>
              <a:t>-- </a:t>
            </a:r>
            <a:r>
              <a:rPr lang="ru-RU" sz="2000" b="0" i="0" dirty="0">
                <a:solidFill>
                  <a:srgbClr val="00B050"/>
                </a:solidFill>
                <a:effectLst/>
              </a:rPr>
              <a:t>Описания объектов каталога в БД.</a:t>
            </a:r>
            <a:endParaRPr lang="ru-RU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811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19687" y="1010285"/>
            <a:ext cx="1151724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60000" eaLnBrk="1" hangingPunct="1">
              <a:buFontTx/>
              <a:buNone/>
            </a:pPr>
            <a:r>
              <a:rPr lang="ru-RU" altLang="ru-RU" sz="2000" b="1" dirty="0">
                <a:solidFill>
                  <a:srgbClr val="C00000"/>
                </a:solidFill>
              </a:rPr>
              <a:t>Выделяются следующие подъязыки: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Язык определения данных,</a:t>
            </a:r>
            <a:r>
              <a:rPr lang="en-US" altLang="ru-RU" sz="2000" dirty="0">
                <a:solidFill>
                  <a:srgbClr val="0070C0"/>
                </a:solidFill>
              </a:rPr>
              <a:t> </a:t>
            </a:r>
            <a:r>
              <a:rPr lang="en-US" altLang="ru-RU" sz="2000" b="1" dirty="0">
                <a:solidFill>
                  <a:srgbClr val="7030A0"/>
                </a:solidFill>
              </a:rPr>
              <a:t>Data Definition Language </a:t>
            </a:r>
            <a:r>
              <a:rPr lang="en-US" altLang="ru-RU" sz="2000" dirty="0">
                <a:solidFill>
                  <a:srgbClr val="0070C0"/>
                </a:solidFill>
              </a:rPr>
              <a:t>(</a:t>
            </a:r>
            <a:r>
              <a:rPr lang="ru-RU" altLang="ru-RU" sz="2000" dirty="0">
                <a:solidFill>
                  <a:srgbClr val="0070C0"/>
                </a:solidFill>
              </a:rPr>
              <a:t>ЯОД или </a:t>
            </a:r>
            <a:r>
              <a:rPr lang="en-US" altLang="ru-RU" sz="2000" dirty="0">
                <a:solidFill>
                  <a:srgbClr val="0070C0"/>
                </a:solidFill>
              </a:rPr>
              <a:t>DDL)</a:t>
            </a:r>
            <a:r>
              <a:rPr lang="ru-RU" altLang="ru-RU" sz="2000" dirty="0">
                <a:solidFill>
                  <a:srgbClr val="0070C0"/>
                </a:solidFill>
              </a:rPr>
              <a:t>. Задаёт структуру базы, пользователей, хранимые объекты и привилегии доступа к ним.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Язык манипулирования данными (ЯМД). Он же </a:t>
            </a:r>
            <a:r>
              <a:rPr lang="en-US" altLang="ru-RU" sz="2000" b="1" dirty="0">
                <a:solidFill>
                  <a:srgbClr val="7030A0"/>
                </a:solidFill>
              </a:rPr>
              <a:t>Data Manipulation Language </a:t>
            </a:r>
            <a:r>
              <a:rPr lang="en-US" altLang="ru-RU" sz="2000" dirty="0">
                <a:solidFill>
                  <a:srgbClr val="0070C0"/>
                </a:solidFill>
              </a:rPr>
              <a:t>(DML). </a:t>
            </a:r>
            <a:r>
              <a:rPr lang="ru-RU" altLang="ru-RU" sz="2000" dirty="0">
                <a:solidFill>
                  <a:srgbClr val="0070C0"/>
                </a:solidFill>
              </a:rPr>
              <a:t>Вставляет, обновляет и удаляет данные и выполняет запросы к ним.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Язык управления данными (транзакциями) </a:t>
            </a:r>
            <a:r>
              <a:rPr lang="en-US" altLang="ru-RU" sz="2000" b="1" dirty="0">
                <a:solidFill>
                  <a:srgbClr val="7030A0"/>
                </a:solidFill>
              </a:rPr>
              <a:t>Data Control Language </a:t>
            </a:r>
            <a:r>
              <a:rPr lang="en-US" altLang="ru-RU" sz="2000" dirty="0">
                <a:solidFill>
                  <a:srgbClr val="0070C0"/>
                </a:solidFill>
              </a:rPr>
              <a:t>(DCL)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  <a:p>
            <a:pPr indent="360000" eaLnBrk="1" hangingPunct="1"/>
            <a:r>
              <a:rPr lang="ru-RU" altLang="ru-RU" sz="2000" b="1" dirty="0">
                <a:solidFill>
                  <a:srgbClr val="C00000"/>
                </a:solidFill>
              </a:rPr>
              <a:t>Хранимые объекты базы реляционного типа, образующие схему базы: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Таблицы</a:t>
            </a:r>
            <a:r>
              <a:rPr lang="ru-RU" altLang="ru-RU" sz="2000" b="1" dirty="0">
                <a:solidFill>
                  <a:srgbClr val="0070C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– в них хранятся данные.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Представления (</a:t>
            </a:r>
            <a:r>
              <a:rPr lang="en-US" altLang="ru-RU" sz="2000" b="1" dirty="0">
                <a:solidFill>
                  <a:srgbClr val="7030A0"/>
                </a:solidFill>
              </a:rPr>
              <a:t>view</a:t>
            </a:r>
            <a:r>
              <a:rPr lang="ru-RU" altLang="ru-RU" sz="2000" b="1" dirty="0">
                <a:solidFill>
                  <a:srgbClr val="7030A0"/>
                </a:solidFill>
              </a:rPr>
              <a:t>) </a:t>
            </a:r>
            <a:r>
              <a:rPr lang="ru-RU" altLang="ru-RU" sz="2000" dirty="0" smtClean="0">
                <a:solidFill>
                  <a:srgbClr val="0070C0"/>
                </a:solidFill>
              </a:rPr>
              <a:t>- </a:t>
            </a:r>
            <a:r>
              <a:rPr lang="ru-RU" altLang="ru-RU" sz="2000" dirty="0">
                <a:solidFill>
                  <a:srgbClr val="0070C0"/>
                </a:solidFill>
              </a:rPr>
              <a:t>обычные и материализованные.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Индексы</a:t>
            </a:r>
            <a:r>
              <a:rPr lang="en-US" altLang="ru-RU" sz="2000" b="1" dirty="0">
                <a:solidFill>
                  <a:srgbClr val="7030A0"/>
                </a:solidFill>
              </a:rPr>
              <a:t> (B</a:t>
            </a:r>
            <a:r>
              <a:rPr lang="en-US" altLang="ru-RU" sz="2000" b="1" baseline="30000" dirty="0">
                <a:solidFill>
                  <a:srgbClr val="7030A0"/>
                </a:solidFill>
              </a:rPr>
              <a:t>* </a:t>
            </a:r>
            <a:r>
              <a:rPr lang="ru-RU" altLang="ru-RU" sz="2000" b="1" dirty="0">
                <a:solidFill>
                  <a:srgbClr val="7030A0"/>
                </a:solidFill>
              </a:rPr>
              <a:t>и побитовые</a:t>
            </a:r>
            <a:r>
              <a:rPr lang="en-US" altLang="ru-RU" sz="2000" b="1" dirty="0">
                <a:solidFill>
                  <a:srgbClr val="7030A0"/>
                </a:solidFill>
              </a:rPr>
              <a:t>)</a:t>
            </a:r>
            <a:r>
              <a:rPr lang="ru-RU" altLang="ru-RU" sz="2000" b="1" dirty="0">
                <a:solidFill>
                  <a:srgbClr val="7030A0"/>
                </a:solidFill>
              </a:rPr>
              <a:t> </a:t>
            </a:r>
            <a:r>
              <a:rPr lang="ru-RU" altLang="ru-RU" sz="2000" dirty="0">
                <a:solidFill>
                  <a:srgbClr val="0070C0"/>
                </a:solidFill>
              </a:rPr>
              <a:t>– могут ускорить доступ к данным.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Триггеры</a:t>
            </a:r>
            <a:r>
              <a:rPr lang="ru-RU" altLang="ru-RU" sz="2000" dirty="0">
                <a:solidFill>
                  <a:srgbClr val="0070C0"/>
                </a:solidFill>
              </a:rPr>
              <a:t> – поддерживают процедурные ограничения целостности.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Последовательности (</a:t>
            </a:r>
            <a:r>
              <a:rPr lang="en-US" altLang="ru-RU" sz="2000" b="1" dirty="0">
                <a:solidFill>
                  <a:srgbClr val="7030A0"/>
                </a:solidFill>
              </a:rPr>
              <a:t>sequence</a:t>
            </a:r>
            <a:r>
              <a:rPr lang="ru-RU" altLang="ru-RU" sz="2000" b="1" dirty="0">
                <a:solidFill>
                  <a:srgbClr val="7030A0"/>
                </a:solidFill>
              </a:rPr>
              <a:t>)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Пользователи</a:t>
            </a:r>
            <a:r>
              <a:rPr lang="en-US" altLang="ru-RU" sz="2000" b="1" dirty="0">
                <a:solidFill>
                  <a:srgbClr val="7030A0"/>
                </a:solidFill>
              </a:rPr>
              <a:t> (user)</a:t>
            </a:r>
            <a:r>
              <a:rPr lang="ru-RU" altLang="ru-RU" sz="2000" dirty="0">
                <a:solidFill>
                  <a:srgbClr val="0070C0"/>
                </a:solidFill>
              </a:rPr>
              <a:t>, их привилегии и роли.</a:t>
            </a:r>
          </a:p>
          <a:p>
            <a:pPr indent="360000" eaLnBrk="1" hangingPunct="1"/>
            <a:r>
              <a:rPr lang="ru-RU" altLang="ru-RU" sz="2000" b="1" dirty="0">
                <a:solidFill>
                  <a:srgbClr val="C00000"/>
                </a:solidFill>
              </a:rPr>
              <a:t>Имеется процедурная часть (</a:t>
            </a:r>
            <a:r>
              <a:rPr lang="en-US" altLang="ru-RU" sz="2000" b="1" dirty="0">
                <a:solidFill>
                  <a:srgbClr val="C00000"/>
                </a:solidFill>
              </a:rPr>
              <a:t>PL/SQL</a:t>
            </a:r>
            <a:r>
              <a:rPr lang="ru-RU" altLang="ru-RU" sz="2000" b="1" dirty="0">
                <a:solidFill>
                  <a:srgbClr val="C00000"/>
                </a:solidFill>
              </a:rPr>
              <a:t>). В ней добавляются хранимые объекты: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Процедуры</a:t>
            </a:r>
            <a:r>
              <a:rPr lang="en-US" altLang="ru-RU" sz="2000" b="1" dirty="0">
                <a:solidFill>
                  <a:srgbClr val="7030A0"/>
                </a:solidFill>
              </a:rPr>
              <a:t> (procedure)</a:t>
            </a:r>
            <a:r>
              <a:rPr lang="ru-RU" altLang="ru-RU" sz="2000" b="1" dirty="0">
                <a:solidFill>
                  <a:srgbClr val="7030A0"/>
                </a:solidFill>
              </a:rPr>
              <a:t>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Функции</a:t>
            </a:r>
            <a:r>
              <a:rPr lang="en-US" altLang="ru-RU" sz="2000" b="1" dirty="0">
                <a:solidFill>
                  <a:srgbClr val="7030A0"/>
                </a:solidFill>
              </a:rPr>
              <a:t> (function)</a:t>
            </a:r>
            <a:r>
              <a:rPr lang="ru-RU" altLang="ru-RU" sz="2000" b="1" dirty="0">
                <a:solidFill>
                  <a:srgbClr val="7030A0"/>
                </a:solidFill>
              </a:rPr>
              <a:t>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Триггеры.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b="1" dirty="0">
                <a:solidFill>
                  <a:srgbClr val="7030A0"/>
                </a:solidFill>
              </a:rPr>
              <a:t>Курсоры.</a:t>
            </a:r>
          </a:p>
          <a:p>
            <a:pPr marL="342900" indent="-342900" eaLnBrk="1" hangingPunct="1">
              <a:buFont typeface="Arial" panose="020B0604020202020204" pitchFamily="34" charset="0"/>
              <a:buChar char="•"/>
            </a:pPr>
            <a:r>
              <a:rPr lang="ru-RU" altLang="ru-RU" sz="2000" dirty="0">
                <a:solidFill>
                  <a:srgbClr val="0070C0"/>
                </a:solidFill>
              </a:rPr>
              <a:t>Процедуры и функции могут группироваться в </a:t>
            </a:r>
            <a:r>
              <a:rPr lang="ru-RU" altLang="ru-RU" sz="2000" b="1" dirty="0">
                <a:solidFill>
                  <a:srgbClr val="7030A0"/>
                </a:solidFill>
              </a:rPr>
              <a:t>пакеты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332520" y="257147"/>
            <a:ext cx="7223033" cy="803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altLang="ru-RU" sz="3200" b="1" dirty="0">
                <a:solidFill>
                  <a:srgbClr val="CE2816"/>
                </a:solidFill>
              </a:rPr>
              <a:t>Подъязыки </a:t>
            </a:r>
            <a:r>
              <a:rPr lang="ru-RU" altLang="ru-RU" sz="3200" b="1" dirty="0">
                <a:solidFill>
                  <a:srgbClr val="CE2816"/>
                </a:solidFill>
                <a:cs typeface="Times New Roman" panose="02020603050405020304" pitchFamily="18" charset="0"/>
              </a:rPr>
              <a:t>SQL, </a:t>
            </a:r>
            <a:r>
              <a:rPr lang="ru-RU" altLang="ru-RU" sz="3200" b="1" dirty="0">
                <a:solidFill>
                  <a:srgbClr val="CE2816"/>
                </a:solidFill>
              </a:rPr>
              <a:t>Базы, схемы, хранимые объекты </a:t>
            </a:r>
            <a:endParaRPr lang="ru-RU" sz="3200" b="1" dirty="0">
              <a:solidFill>
                <a:srgbClr val="2C5292"/>
              </a:solidFill>
              <a:latin typeface="Co Headline Corp" panose="020B050306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0764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582735" y="347030"/>
            <a:ext cx="7049412" cy="8039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</a:pPr>
            <a:r>
              <a:rPr lang="ru-RU" altLang="ru-RU" sz="3200" b="1" dirty="0">
                <a:solidFill>
                  <a:srgbClr val="CE2816"/>
                </a:solidFill>
              </a:rPr>
              <a:t>Язык </a:t>
            </a:r>
            <a:r>
              <a:rPr lang="en-US" altLang="ru-RU" sz="3200" b="1" dirty="0">
                <a:solidFill>
                  <a:srgbClr val="CE2816"/>
                </a:solidFill>
              </a:rPr>
              <a:t>DDL</a:t>
            </a:r>
            <a:r>
              <a:rPr lang="ru-RU" altLang="ru-RU" sz="3200" b="1" dirty="0">
                <a:solidFill>
                  <a:srgbClr val="CE2816"/>
                </a:solidFill>
              </a:rPr>
              <a:t>. Операторы определения объектов базы данных</a:t>
            </a:r>
            <a:endParaRPr lang="ru-RU" sz="3200" b="1" dirty="0">
              <a:solidFill>
                <a:srgbClr val="2C5292"/>
              </a:solidFill>
              <a:latin typeface="Co Headline Corp" panose="020B050306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1EFC0-DE65-4960-BAEF-F1E7C2FADE51}"/>
              </a:ext>
            </a:extLst>
          </p:cNvPr>
          <p:cNvSpPr txBox="1"/>
          <p:nvPr/>
        </p:nvSpPr>
        <p:spPr>
          <a:xfrm>
            <a:off x="474132" y="1224346"/>
            <a:ext cx="930604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60000" algn="just" eaLnBrk="1" hangingPunct="1"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Для каждого типа хранимых объектов базы (таблица, </a:t>
            </a:r>
            <a:r>
              <a:rPr lang="ru-RU" altLang="ru-RU" sz="2000" dirty="0" smtClean="0">
                <a:solidFill>
                  <a:srgbClr val="0070C0"/>
                </a:solidFill>
              </a:rPr>
              <a:t>представление, последовательность</a:t>
            </a:r>
            <a:r>
              <a:rPr lang="ru-RU" altLang="ru-RU" sz="2000" dirty="0">
                <a:solidFill>
                  <a:srgbClr val="0070C0"/>
                </a:solidFill>
              </a:rPr>
              <a:t>, триггер, пользователь, но не курсор) существует </a:t>
            </a:r>
            <a:r>
              <a:rPr lang="en-US" altLang="ru-RU" sz="2000" dirty="0" smtClean="0">
                <a:solidFill>
                  <a:srgbClr val="0070C0"/>
                </a:solidFill>
              </a:rPr>
              <a:t>“</a:t>
            </a:r>
            <a:r>
              <a:rPr lang="ru-RU" altLang="ru-RU" sz="2000" dirty="0">
                <a:solidFill>
                  <a:srgbClr val="0070C0"/>
                </a:solidFill>
              </a:rPr>
              <a:t>малый джентльменский</a:t>
            </a:r>
            <a:r>
              <a:rPr lang="en-US" altLang="ru-RU" sz="2000" dirty="0">
                <a:solidFill>
                  <a:srgbClr val="0070C0"/>
                </a:solidFill>
              </a:rPr>
              <a:t>”</a:t>
            </a:r>
            <a:r>
              <a:rPr lang="ru-RU" altLang="ru-RU" sz="2000" dirty="0">
                <a:solidFill>
                  <a:srgbClr val="0070C0"/>
                </a:solidFill>
              </a:rPr>
              <a:t> набор инструкций </a:t>
            </a:r>
            <a:r>
              <a:rPr lang="en-US" altLang="ru-RU" sz="2000" b="1" dirty="0">
                <a:solidFill>
                  <a:srgbClr val="C00000"/>
                </a:solidFill>
              </a:rPr>
              <a:t>CREATE</a:t>
            </a:r>
            <a:r>
              <a:rPr lang="en-US" altLang="ru-RU" sz="2000" dirty="0">
                <a:solidFill>
                  <a:srgbClr val="0070C0"/>
                </a:solidFill>
              </a:rPr>
              <a:t>, </a:t>
            </a:r>
            <a:r>
              <a:rPr lang="en-US" altLang="ru-RU" sz="2000" b="1" dirty="0">
                <a:solidFill>
                  <a:srgbClr val="C00000"/>
                </a:solidFill>
              </a:rPr>
              <a:t>ALTER</a:t>
            </a:r>
            <a:r>
              <a:rPr lang="en-US" altLang="ru-RU" sz="2000" dirty="0">
                <a:solidFill>
                  <a:srgbClr val="0070C0"/>
                </a:solidFill>
              </a:rPr>
              <a:t>, </a:t>
            </a:r>
            <a:r>
              <a:rPr lang="en-US" altLang="ru-RU" sz="2000" b="1" dirty="0">
                <a:solidFill>
                  <a:srgbClr val="C00000"/>
                </a:solidFill>
              </a:rPr>
              <a:t>DROP</a:t>
            </a:r>
            <a:r>
              <a:rPr lang="ru-RU" altLang="ru-RU" sz="2000" dirty="0">
                <a:solidFill>
                  <a:srgbClr val="0070C0"/>
                </a:solidFill>
              </a:rPr>
              <a:t> </a:t>
            </a:r>
            <a:r>
              <a:rPr lang="ru-RU" altLang="ru-RU" sz="2000" dirty="0" smtClean="0">
                <a:solidFill>
                  <a:srgbClr val="0070C0"/>
                </a:solidFill>
              </a:rPr>
              <a:t>(</a:t>
            </a:r>
            <a:r>
              <a:rPr lang="ru-RU" altLang="ru-RU" sz="2000" dirty="0">
                <a:solidFill>
                  <a:srgbClr val="0070C0"/>
                </a:solidFill>
              </a:rPr>
              <a:t>СОЗДАТЬ, ИЗМЕНИТЬ, УДАЛИТЬ), например</a:t>
            </a:r>
            <a:r>
              <a:rPr lang="en-US" altLang="ru-RU" sz="2000" dirty="0">
                <a:solidFill>
                  <a:srgbClr val="0070C0"/>
                </a:solidFill>
              </a:rPr>
              <a:t>:</a:t>
            </a:r>
            <a:endParaRPr lang="ru-RU" altLang="ru-RU" sz="2000" dirty="0">
              <a:solidFill>
                <a:srgbClr val="0070C0"/>
              </a:solidFill>
            </a:endParaRPr>
          </a:p>
          <a:p>
            <a:pPr indent="360000" algn="just" eaLnBrk="1" hangingPunct="1">
              <a:buFontTx/>
              <a:buNone/>
            </a:pPr>
            <a:endParaRPr lang="en-US" altLang="ru-RU" sz="2000" dirty="0">
              <a:solidFill>
                <a:srgbClr val="0070C0"/>
              </a:solidFill>
            </a:endParaRPr>
          </a:p>
          <a:p>
            <a:pPr indent="360000" algn="just" eaLnBrk="1" hangingPunct="1"/>
            <a:r>
              <a:rPr lang="ru-RU" altLang="ru-RU" sz="2000" b="1" dirty="0">
                <a:solidFill>
                  <a:srgbClr val="7030A0"/>
                </a:solidFill>
              </a:rPr>
              <a:t>CREATE TABLE</a:t>
            </a:r>
            <a:r>
              <a:rPr lang="ru-RU" altLang="ru-RU" sz="2000" dirty="0">
                <a:solidFill>
                  <a:srgbClr val="0070C0"/>
                </a:solidFill>
              </a:rPr>
              <a:t> - создать таблицу </a:t>
            </a:r>
          </a:p>
          <a:p>
            <a:pPr indent="360000" algn="just" eaLnBrk="1" hangingPunct="1"/>
            <a:r>
              <a:rPr lang="ru-RU" altLang="ru-RU" sz="2000" b="1" dirty="0">
                <a:solidFill>
                  <a:srgbClr val="7030A0"/>
                </a:solidFill>
              </a:rPr>
              <a:t>ALTER TABLE </a:t>
            </a:r>
            <a:r>
              <a:rPr lang="ru-RU" altLang="ru-RU" sz="2000" dirty="0">
                <a:solidFill>
                  <a:srgbClr val="0070C0"/>
                </a:solidFill>
              </a:rPr>
              <a:t>- изменить таблицу </a:t>
            </a:r>
          </a:p>
          <a:p>
            <a:pPr indent="360000" algn="just" eaLnBrk="1" hangingPunct="1"/>
            <a:r>
              <a:rPr lang="ru-RU" altLang="ru-RU" sz="2000" b="1" dirty="0">
                <a:solidFill>
                  <a:srgbClr val="7030A0"/>
                </a:solidFill>
              </a:rPr>
              <a:t>DROP TABLE </a:t>
            </a:r>
            <a:r>
              <a:rPr lang="ru-RU" altLang="ru-RU" sz="2000" dirty="0">
                <a:solidFill>
                  <a:srgbClr val="0070C0"/>
                </a:solidFill>
              </a:rPr>
              <a:t>- удалить таблицу </a:t>
            </a:r>
          </a:p>
          <a:p>
            <a:pPr indent="360000" algn="just" eaLnBrk="1" hangingPunct="1">
              <a:buFontTx/>
              <a:buNone/>
            </a:pPr>
            <a:endParaRPr lang="ru-RU" altLang="ru-RU" sz="2000" dirty="0">
              <a:solidFill>
                <a:srgbClr val="0070C0"/>
              </a:solidFill>
            </a:endParaRPr>
          </a:p>
          <a:p>
            <a:pPr indent="360000" algn="just" eaLnBrk="1" hangingPunct="1">
              <a:buFontTx/>
              <a:buNone/>
            </a:pPr>
            <a:r>
              <a:rPr lang="ru-RU" altLang="ru-RU" sz="2000" dirty="0">
                <a:solidFill>
                  <a:srgbClr val="0070C0"/>
                </a:solidFill>
              </a:rPr>
              <a:t>или</a:t>
            </a:r>
          </a:p>
          <a:p>
            <a:pPr indent="360000" algn="just" eaLnBrk="1" hangingPunct="1"/>
            <a:r>
              <a:rPr lang="ru-RU" altLang="ru-RU" sz="2000" b="1" dirty="0">
                <a:solidFill>
                  <a:srgbClr val="7030A0"/>
                </a:solidFill>
              </a:rPr>
              <a:t>CREATE VIEW </a:t>
            </a:r>
            <a:r>
              <a:rPr lang="ru-RU" altLang="ru-RU" sz="2000" dirty="0">
                <a:solidFill>
                  <a:srgbClr val="0070C0"/>
                </a:solidFill>
              </a:rPr>
              <a:t>- создать представление </a:t>
            </a:r>
          </a:p>
          <a:p>
            <a:pPr indent="360000" algn="just" eaLnBrk="1" hangingPunct="1"/>
            <a:r>
              <a:rPr lang="ru-RU" altLang="ru-RU" sz="2000" b="1" dirty="0">
                <a:solidFill>
                  <a:srgbClr val="7030A0"/>
                </a:solidFill>
              </a:rPr>
              <a:t>DROP VIEW </a:t>
            </a:r>
            <a:r>
              <a:rPr lang="ru-RU" altLang="ru-RU" sz="2000" dirty="0">
                <a:solidFill>
                  <a:srgbClr val="0070C0"/>
                </a:solidFill>
              </a:rPr>
              <a:t>- удалить представление </a:t>
            </a:r>
          </a:p>
          <a:p>
            <a:pPr indent="360000" algn="just" eaLnBrk="1" hangingPunct="1"/>
            <a:r>
              <a:rPr lang="en-US" altLang="ru-RU" sz="2000" b="1" dirty="0">
                <a:solidFill>
                  <a:srgbClr val="7030A0"/>
                </a:solidFill>
              </a:rPr>
              <a:t>ALTER VIEW </a:t>
            </a:r>
            <a:r>
              <a:rPr lang="en-US" altLang="ru-RU" sz="2000" dirty="0">
                <a:solidFill>
                  <a:srgbClr val="0070C0"/>
                </a:solidFill>
              </a:rPr>
              <a:t>– </a:t>
            </a:r>
            <a:r>
              <a:rPr lang="ru-RU" altLang="ru-RU" sz="2000" dirty="0">
                <a:solidFill>
                  <a:srgbClr val="0070C0"/>
                </a:solidFill>
              </a:rPr>
              <a:t>изменить представление</a:t>
            </a:r>
          </a:p>
          <a:p>
            <a:pPr indent="360000" algn="just" eaLnBrk="1" hangingPunct="1"/>
            <a:endParaRPr lang="ru-RU" altLang="ru-RU" sz="2000" dirty="0">
              <a:solidFill>
                <a:srgbClr val="0070C0"/>
              </a:solidFill>
            </a:endParaRPr>
          </a:p>
          <a:p>
            <a:pPr indent="360000" algn="just" eaLnBrk="1" hangingPunct="1">
              <a:buFont typeface="Symbol" panose="05050102010706020507" pitchFamily="18" charset="2"/>
              <a:buNone/>
            </a:pPr>
            <a:r>
              <a:rPr lang="ru-RU" altLang="ru-RU" sz="2000" b="1" u="sng" dirty="0">
                <a:solidFill>
                  <a:srgbClr val="C00000"/>
                </a:solidFill>
              </a:rPr>
              <a:t>Замечание</a:t>
            </a:r>
            <a:r>
              <a:rPr lang="ru-RU" altLang="ru-RU" sz="2000" b="1" dirty="0">
                <a:solidFill>
                  <a:srgbClr val="C00000"/>
                </a:solidFill>
              </a:rPr>
              <a:t>: </a:t>
            </a:r>
            <a:r>
              <a:rPr lang="ru-RU" altLang="ru-RU" sz="2000" dirty="0">
                <a:solidFill>
                  <a:srgbClr val="0070C0"/>
                </a:solidFill>
              </a:rPr>
              <a:t>В стандарте предусмотрены еще инструкции для схем и </a:t>
            </a:r>
            <a:r>
              <a:rPr lang="ru-RU" altLang="ru-RU" sz="2000" dirty="0" smtClean="0">
                <a:solidFill>
                  <a:srgbClr val="0070C0"/>
                </a:solidFill>
              </a:rPr>
              <a:t>доменов</a:t>
            </a:r>
            <a:r>
              <a:rPr lang="ru-RU" altLang="ru-RU" sz="2000" dirty="0">
                <a:solidFill>
                  <a:srgbClr val="0070C0"/>
                </a:solidFill>
              </a:rPr>
              <a:t>. Здесь они не приведены, так как домены в </a:t>
            </a:r>
            <a:r>
              <a:rPr lang="en-US" altLang="ru-RU" sz="2000" dirty="0">
                <a:solidFill>
                  <a:srgbClr val="0070C0"/>
                </a:solidFill>
              </a:rPr>
              <a:t>Oracle </a:t>
            </a:r>
            <a:r>
              <a:rPr lang="ru-RU" altLang="ru-RU" sz="2000" i="1" dirty="0">
                <a:solidFill>
                  <a:srgbClr val="0070C0"/>
                </a:solidFill>
              </a:rPr>
              <a:t>не реализуются</a:t>
            </a:r>
            <a:r>
              <a:rPr lang="ru-RU" altLang="ru-RU" sz="2000" dirty="0">
                <a:solidFill>
                  <a:srgbClr val="0070C0"/>
                </a:solidFill>
              </a:rPr>
              <a:t>.</a:t>
            </a:r>
            <a:endParaRPr lang="ru-RU" sz="2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192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806988" y="348218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altLang="ru-RU" sz="3200" b="1" dirty="0">
                <a:solidFill>
                  <a:srgbClr val="C00000"/>
                </a:solidFill>
              </a:rPr>
              <a:t>Виды таблиц в </a:t>
            </a:r>
            <a:r>
              <a:rPr lang="en-US" altLang="ru-RU" sz="3200" b="1" dirty="0">
                <a:solidFill>
                  <a:srgbClr val="C00000"/>
                </a:solidFill>
              </a:rPr>
              <a:t>Oracle</a:t>
            </a:r>
            <a:endParaRPr lang="ru-RU" sz="3200" b="1" dirty="0">
              <a:solidFill>
                <a:srgbClr val="C00000"/>
              </a:solidFill>
              <a:latin typeface="Co Headline Corp" panose="020B05030602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BEA25D1E-B2AD-4FFE-829F-88D566CFAE0F}"/>
              </a:ext>
            </a:extLst>
          </p:cNvPr>
          <p:cNvSpPr txBox="1">
            <a:spLocks/>
          </p:cNvSpPr>
          <p:nvPr/>
        </p:nvSpPr>
        <p:spPr>
          <a:xfrm>
            <a:off x="380647" y="1112896"/>
            <a:ext cx="10698826" cy="57451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Heap organized tables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- обычные таблицы (heap - куча), данные хранятся неупорядоченно.</a:t>
            </a: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 organized tables (IOT)</a:t>
            </a:r>
            <a:r>
              <a:rPr lang="ru-RU" altLang="ru-RU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данные хранятся в упорядоченном виде, отсортированы по ПК. </a:t>
            </a: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Nested tables </a:t>
            </a:r>
            <a:r>
              <a:rPr lang="ru-RU" altLang="ru-RU" sz="2000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(nested - вложенный)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это часть объектно-реляционных расширений для Oracle. Например, в схеме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SCOTT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таблицу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можно сделать вложенной в таблицу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DEPT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реализуя связь предок – потомок (1: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US" altLang="ru-RU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75000"/>
              </a:lnSpc>
            </a:pPr>
            <a:r>
              <a:rPr lang="en-US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Temporary tables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врéменные таблицы – содержат данные сохраняющиеся во время транзакции или сессии.</a:t>
            </a:r>
          </a:p>
          <a:p>
            <a:pPr algn="just">
              <a:lnSpc>
                <a:spcPct val="75000"/>
              </a:lnSpc>
            </a:pPr>
            <a:r>
              <a:rPr lang="en-US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Object tables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объектные таблицы. Имеют сгенерированный системой REF (идентификатор объекта) для каждой строки. Объектные таблицы - это особый вариант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heap-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таблиц. Могут содержать вложенные таблицы. Интересны как пример эмуляции объектной модели в табличной.</a:t>
            </a:r>
          </a:p>
          <a:p>
            <a:pPr algn="just">
              <a:lnSpc>
                <a:spcPct val="75000"/>
              </a:lnSpc>
            </a:pPr>
            <a:r>
              <a:rPr lang="en-US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External tables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внешние таблицы. Данные в них хранятся в самой базе данных, а находятся в  файлах операционной системы. Можно запрашивать файл, находящийся вне базы данных, как если бы это была обычная таблица в базе данных. Внешние таблицы это инструмент для загрузки данных в базу.</a:t>
            </a: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Кластерные таблицы.</a:t>
            </a: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Многоверсионные (временн</a:t>
            </a: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</a:t>
            </a: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ые (исторические)) таблицы 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flashback</a:t>
            </a:r>
            <a:r>
              <a:rPr lang="ru-RU" altLang="ru-RU" sz="2000" dirty="0">
                <a:solidFill>
                  <a:srgbClr val="0070C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-технология.</a:t>
            </a:r>
            <a:endParaRPr lang="ru-RU" altLang="ru-RU" sz="20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Таблицы </a:t>
            </a:r>
            <a:r>
              <a:rPr lang="en-US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PL/SQL</a:t>
            </a: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75000"/>
              </a:lnSpc>
            </a:pPr>
            <a:r>
              <a:rPr lang="ru-RU" altLang="ru-RU" sz="2000" b="1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Секционированные таблицы</a:t>
            </a:r>
            <a:r>
              <a:rPr lang="ru-RU" altLang="ru-RU" sz="2000" b="1" dirty="0" smtClean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altLang="ru-RU" sz="2000" b="1" dirty="0">
              <a:solidFill>
                <a:srgbClr val="C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02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718201" y="117275"/>
            <a:ext cx="6096000" cy="59330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Типы данных 1/3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65F3D-2DCB-42C5-8D04-13307BA7685D}"/>
                  </a:ext>
                </a:extLst>
              </p:cNvPr>
              <p:cNvSpPr txBox="1"/>
              <p:nvPr/>
            </p:nvSpPr>
            <p:spPr>
              <a:xfrm>
                <a:off x="496211" y="795349"/>
                <a:ext cx="7072132" cy="50167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ru-RU" sz="2000" dirty="0" smtClean="0">
                    <a:solidFill>
                      <a:srgbClr val="0070C0"/>
                    </a:solidFill>
                  </a:rPr>
                  <a:t>Сначала рассмотрим числовые типы данных. 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Два основных типа </a:t>
                </a:r>
                <a:r>
                  <a:rPr lang="ru-RU" sz="2000" b="1" dirty="0">
                    <a:solidFill>
                      <a:srgbClr val="C00000"/>
                    </a:solidFill>
                  </a:rPr>
                  <a:t>NUMBER</a:t>
                </a:r>
                <a:r>
                  <a:rPr lang="ru-RU" sz="2000" dirty="0">
                    <a:solidFill>
                      <a:srgbClr val="0070C0"/>
                    </a:solidFill>
                  </a:rPr>
                  <a:t> и </a:t>
                </a:r>
                <a:r>
                  <a:rPr lang="ru-RU" sz="2000" b="1" dirty="0">
                    <a:solidFill>
                      <a:srgbClr val="C00000"/>
                    </a:solidFill>
                  </a:rPr>
                  <a:t>FLOAT</a:t>
                </a:r>
                <a:r>
                  <a:rPr lang="ru-RU" sz="2000" dirty="0">
                    <a:solidFill>
                      <a:srgbClr val="0070C0"/>
                    </a:solidFill>
                  </a:rPr>
                  <a:t>. </a:t>
                </a:r>
              </a:p>
              <a:p>
                <a:r>
                  <a:rPr lang="ru-RU" sz="2000" b="1" dirty="0">
                    <a:solidFill>
                      <a:srgbClr val="C00000"/>
                    </a:solidFill>
                  </a:rPr>
                  <a:t>NUMBER</a:t>
                </a:r>
                <a:r>
                  <a:rPr lang="ru-RU" sz="2000" dirty="0">
                    <a:solidFill>
                      <a:srgbClr val="0070C0"/>
                    </a:solidFill>
                  </a:rPr>
                  <a:t> существует в трёх вариантах: </a:t>
                </a:r>
              </a:p>
              <a:p>
                <a:r>
                  <a:rPr lang="ru-RU" sz="2000" dirty="0">
                    <a:solidFill>
                      <a:srgbClr val="7030A0"/>
                    </a:solidFill>
                  </a:rPr>
                  <a:t>NUMBER</a:t>
                </a:r>
                <a:r>
                  <a:rPr lang="ru-RU" sz="2000" dirty="0">
                    <a:solidFill>
                      <a:srgbClr val="0070C0"/>
                    </a:solidFill>
                  </a:rPr>
                  <a:t>	-- без параметров;</a:t>
                </a:r>
              </a:p>
              <a:p>
                <a:r>
                  <a:rPr lang="ru-RU" sz="2000" dirty="0">
                    <a:solidFill>
                      <a:srgbClr val="7030A0"/>
                    </a:solidFill>
                  </a:rPr>
                  <a:t>NUMBER(n)</a:t>
                </a:r>
                <a:r>
                  <a:rPr lang="ru-RU" sz="2000" dirty="0">
                    <a:solidFill>
                      <a:srgbClr val="0070C0"/>
                    </a:solidFill>
                  </a:rPr>
                  <a:t>	-- мантисса в n десятичных позиций;</a:t>
                </a:r>
              </a:p>
              <a:p>
                <a:r>
                  <a:rPr lang="ru-RU" sz="2000" dirty="0">
                    <a:solidFill>
                      <a:srgbClr val="7030A0"/>
                    </a:solidFill>
                  </a:rPr>
                  <a:t>NUMBER(n, m)     </a:t>
                </a:r>
                <a:r>
                  <a:rPr lang="ru-RU" sz="2000" dirty="0">
                    <a:solidFill>
                      <a:srgbClr val="0070C0"/>
                    </a:solidFill>
                  </a:rPr>
                  <a:t>-- для чисел с фиксированной десятичной точкой.                                     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Гарантируется переносимость </a:t>
                </a:r>
                <a:r>
                  <a:rPr lang="ru-RU" sz="2000" dirty="0" smtClean="0">
                    <a:solidFill>
                      <a:srgbClr val="0070C0"/>
                    </a:solidFill>
                  </a:rPr>
                  <a:t>между </a:t>
                </a:r>
                <a:r>
                  <a:rPr lang="ru-RU" sz="2000" dirty="0">
                    <a:solidFill>
                      <a:srgbClr val="0070C0"/>
                    </a:solidFill>
                  </a:rPr>
                  <a:t>любыми операционными 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системами, на которых ORACLE </a:t>
                </a:r>
                <a:r>
                  <a:rPr lang="ru-RU" sz="2000" dirty="0" smtClean="0">
                    <a:solidFill>
                      <a:srgbClr val="0070C0"/>
                    </a:solidFill>
                  </a:rPr>
                  <a:t>работает</a:t>
                </a:r>
                <a:r>
                  <a:rPr lang="ru-RU" sz="2000" dirty="0">
                    <a:solidFill>
                      <a:srgbClr val="0070C0"/>
                    </a:solidFill>
                  </a:rPr>
                  <a:t>.</a:t>
                </a:r>
              </a:p>
              <a:p>
                <a:endParaRPr lang="en-US" sz="2000" dirty="0" smtClean="0">
                  <a:solidFill>
                    <a:srgbClr val="0070C0"/>
                  </a:solidFill>
                </a:endParaRPr>
              </a:p>
              <a:p>
                <a:r>
                  <a:rPr lang="ru-RU" sz="2000" dirty="0" smtClean="0">
                    <a:solidFill>
                      <a:srgbClr val="0070C0"/>
                    </a:solidFill>
                  </a:rPr>
                  <a:t>Позволяет </a:t>
                </a:r>
                <a:r>
                  <a:rPr lang="ru-RU" sz="2000" dirty="0">
                    <a:solidFill>
                      <a:srgbClr val="0070C0"/>
                    </a:solidFill>
                  </a:rPr>
                  <a:t>хранить: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-- Положительные числа в диапазоне</a:t>
                </a:r>
                <a:r>
                  <a:rPr lang="en-US" sz="2000" dirty="0">
                    <a:solidFill>
                      <a:srgbClr val="0070C0"/>
                    </a:solidFill>
                  </a:rPr>
                  <a:t> </a:t>
                </a:r>
                <a:r>
                  <a:rPr lang="ru-RU" sz="2000" dirty="0">
                    <a:solidFill>
                      <a:srgbClr val="0070C0"/>
                    </a:solidFill>
                  </a:rPr>
                  <a:t>от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−130</m:t>
                        </m:r>
                      </m:sup>
                    </m:sSup>
                  </m:oMath>
                </a14:m>
                <a:endParaRPr lang="ru-RU" sz="2000" dirty="0">
                  <a:solidFill>
                    <a:srgbClr val="0070C0"/>
                  </a:solidFill>
                </a:endParaRP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до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9.99…9</m:t>
                    </m:r>
                    <m:r>
                      <a:rPr lang="en-US" sz="20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125</m:t>
                        </m:r>
                      </m:sup>
                    </m:sSup>
                  </m:oMath>
                </a14:m>
                <a:r>
                  <a:rPr lang="ru-RU" sz="2000" dirty="0">
                    <a:solidFill>
                      <a:srgbClr val="7030A0"/>
                    </a:solidFill>
                  </a:rPr>
                  <a:t> </a:t>
                </a:r>
                <a:r>
                  <a:rPr lang="ru-RU" sz="2000" dirty="0">
                    <a:solidFill>
                      <a:srgbClr val="0070C0"/>
                    </a:solidFill>
                  </a:rPr>
                  <a:t>(до 38 значащих цифр).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-- Отрицательные числа в диапазоне от 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−1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b="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−130</m:t>
                        </m:r>
                      </m:sup>
                    </m:sSup>
                  </m:oMath>
                </a14:m>
                <a:endParaRPr lang="ru-RU" sz="2000" dirty="0">
                  <a:solidFill>
                    <a:srgbClr val="7030A0"/>
                  </a:solidFill>
                </a:endParaRP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en-US" sz="2000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ru-RU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9.99…9</m:t>
                    </m:r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∗ </m:t>
                    </m:r>
                    <m:sSup>
                      <m:sSupPr>
                        <m:ctrlP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u-RU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20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125</m:t>
                        </m:r>
                      </m:sup>
                    </m:sSup>
                    <m:r>
                      <a:rPr lang="en-US" sz="20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ru-RU" sz="2000" dirty="0">
                    <a:solidFill>
                      <a:srgbClr val="0070C0"/>
                    </a:solidFill>
                  </a:rPr>
                  <a:t>(до 38 значащих цифр).</a:t>
                </a:r>
              </a:p>
              <a:p>
                <a:r>
                  <a:rPr lang="ru-RU" sz="2000" dirty="0">
                    <a:solidFill>
                      <a:srgbClr val="0070C0"/>
                    </a:solidFill>
                  </a:rPr>
                  <a:t>-- Ноль.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65F3D-2DCB-42C5-8D04-13307BA768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211" y="795349"/>
                <a:ext cx="7072132" cy="5016758"/>
              </a:xfrm>
              <a:prstGeom prst="rect">
                <a:avLst/>
              </a:prstGeom>
              <a:blipFill>
                <a:blip r:embed="rId3"/>
                <a:stretch>
                  <a:fillRect l="-861" t="-608" r="-1464" b="-133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3F00D2-D5F8-4683-A2A1-85282386BBD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8343" y="1175099"/>
            <a:ext cx="3893382" cy="55771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B5D13C-C403-462A-96CF-ECE56FB4C2C4}"/>
              </a:ext>
            </a:extLst>
          </p:cNvPr>
          <p:cNvSpPr txBox="1"/>
          <p:nvPr/>
        </p:nvSpPr>
        <p:spPr>
          <a:xfrm>
            <a:off x="2920818" y="6019727"/>
            <a:ext cx="3893383" cy="670440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Функция DUMP позволяет увидеть формат хранения. </a:t>
            </a:r>
            <a:endParaRPr lang="ru-RU" sz="1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13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474132" y="1896035"/>
            <a:ext cx="901949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  <a:p>
            <a:endParaRPr lang="ru-RU" sz="2400" dirty="0">
              <a:solidFill>
                <a:srgbClr val="2C5292"/>
              </a:solidFill>
              <a:latin typeface="Co Text Corp" panose="020B0503060202020204" pitchFamily="34" charset="0"/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474132" y="669232"/>
            <a:ext cx="6096000" cy="5959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ru-RU" sz="3200" b="1" dirty="0">
                <a:solidFill>
                  <a:srgbClr val="C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Типы данных 2/3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ADD2C-6560-46D2-8015-80F4A5D4F059}"/>
              </a:ext>
            </a:extLst>
          </p:cNvPr>
          <p:cNvSpPr txBox="1"/>
          <p:nvPr/>
        </p:nvSpPr>
        <p:spPr>
          <a:xfrm>
            <a:off x="575511" y="1265164"/>
            <a:ext cx="7157378" cy="4777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Создаём вспомогательную таблицу: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TABLE 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numbers (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number_u 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numeric_u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decimal_u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DECIMAL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integer_u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INTEGER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smallint_u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SMALLINT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number_p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NUMBER(9)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numeric_p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NUMERIC(9)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decimal_p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DECIMAL(9)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number_ps 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NUMBER(9,2)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numeric_ps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NUMERIC(9,2)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decimal_ps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DECIMAL(9,2)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number_s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NUMBER(*,2)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numeric_s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NUMERIC(*,2)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decimal_s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DECIMAL(*,2)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 float_p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FLOAT(30)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real_u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REAL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ru-RU" sz="1800" dirty="0">
              <a:solidFill>
                <a:srgbClr val="7030A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double_u </a:t>
            </a:r>
            <a:r>
              <a:rPr lang="en-US" sz="1800" b="1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DOUBLE PRECISION</a:t>
            </a:r>
            <a:r>
              <a:rPr lang="en-US" sz="1800" dirty="0">
                <a:solidFill>
                  <a:srgbClr val="7030A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ru-RU" sz="1200" dirty="0">
              <a:solidFill>
                <a:srgbClr val="7030A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7200"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следующем слайде видно, что в 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Oracle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числа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на самом деле представляются типами 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NUMBER</a:t>
            </a:r>
            <a:r>
              <a:rPr lang="en-US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 </a:t>
            </a:r>
            <a:r>
              <a:rPr lang="en-US" sz="1800" b="1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FLOAT</a:t>
            </a:r>
            <a:r>
              <a:rPr lang="ru-RU" sz="1800" dirty="0">
                <a:solidFill>
                  <a:srgbClr val="0070C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ru-RU" sz="1200" dirty="0">
              <a:solidFill>
                <a:srgbClr val="0070C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503554-6E65-44EA-A4A0-C22BF7AE767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313" y="2823167"/>
            <a:ext cx="4902619" cy="4080424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1CB6EA-1EC9-431A-972B-E5456EB75565}"/>
              </a:ext>
            </a:extLst>
          </p:cNvPr>
          <p:cNvSpPr txBox="1"/>
          <p:nvPr/>
        </p:nvSpPr>
        <p:spPr>
          <a:xfrm>
            <a:off x="7567699" y="1237015"/>
            <a:ext cx="3851848" cy="108401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Вот к</a:t>
            </a: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чему приводит отсутствие правильного задания числового типа.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ru-RU" sz="180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Правда, неожиданный результат!</a:t>
            </a:r>
            <a:endParaRPr lang="ru-RU" sz="12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Стрелка вниз 3"/>
          <p:cNvSpPr/>
          <p:nvPr/>
        </p:nvSpPr>
        <p:spPr>
          <a:xfrm>
            <a:off x="9137832" y="2336274"/>
            <a:ext cx="711582" cy="731749"/>
          </a:xfrm>
          <a:prstGeom prst="downArrow">
            <a:avLst>
              <a:gd name="adj1" fmla="val 50000"/>
              <a:gd name="adj2" fmla="val 4488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423333" y="614981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https://docs.oracle.com/database/121/SQLRF/sql_elements001.htm#SQLRF0021</a:t>
            </a:r>
          </a:p>
        </p:txBody>
      </p:sp>
    </p:spTree>
    <p:extLst>
      <p:ext uri="{BB962C8B-B14F-4D97-AF65-F5344CB8AC3E}">
        <p14:creationId xmlns:p14="http://schemas.microsoft.com/office/powerpoint/2010/main" val="357519351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Пользовательские 7">
      <a:dk1>
        <a:srgbClr val="000000"/>
      </a:dk1>
      <a:lt1>
        <a:srgbClr val="FFFFFF"/>
      </a:lt1>
      <a:dk2>
        <a:srgbClr val="FEFFFE"/>
      </a:dk2>
      <a:lt2>
        <a:srgbClr val="EBEBEB"/>
      </a:lt2>
      <a:accent1>
        <a:srgbClr val="C14AE4"/>
      </a:accent1>
      <a:accent2>
        <a:srgbClr val="FEFFFE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772CEC475D848A418044E411EFC80EB5" ma:contentTypeVersion="8" ma:contentTypeDescription="Создание документа." ma:contentTypeScope="" ma:versionID="0f1e24dd9a89cbd2b73fab61be4e3c77">
  <xsd:schema xmlns:xsd="http://www.w3.org/2001/XMLSchema" xmlns:xs="http://www.w3.org/2001/XMLSchema" xmlns:p="http://schemas.microsoft.com/office/2006/metadata/properties" xmlns:ns2="337a2a6a-eeca-42a1-a72c-b3e3433a690f" targetNamespace="http://schemas.microsoft.com/office/2006/metadata/properties" ma:root="true" ma:fieldsID="cbf43cf810dbbca20ffdc0e377f6fe9c" ns2:_="">
    <xsd:import namespace="337a2a6a-eeca-42a1-a72c-b3e3433a69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37a2a6a-eeca-42a1-a72c-b3e3433a690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CDDD449-3AD8-4CC7-AC0D-C85CC3B067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37a2a6a-eeca-42a1-a72c-b3e3433a69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302A2AD-E740-41BA-B472-5EDE4FC547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2B1ECF0-5823-4F54-86A7-316E6069A7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4376</TotalTime>
  <Words>3552</Words>
  <Application>Microsoft Office PowerPoint</Application>
  <PresentationFormat>Широкоэкранный</PresentationFormat>
  <Paragraphs>619</Paragraphs>
  <Slides>44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Co Headline Corp</vt:lpstr>
      <vt:lpstr>Co Text Corp</vt:lpstr>
      <vt:lpstr>Symbol</vt:lpstr>
      <vt:lpstr>Times New Roman</vt:lpstr>
      <vt:lpstr>Verdana</vt:lpstr>
      <vt:lpstr>Тема Office</vt:lpstr>
      <vt:lpstr>SQL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EA</cp:lastModifiedBy>
  <cp:revision>158</cp:revision>
  <dcterms:created xsi:type="dcterms:W3CDTF">2020-02-06T11:13:24Z</dcterms:created>
  <dcterms:modified xsi:type="dcterms:W3CDTF">2022-11-14T08:04:11Z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0x010100772CEC475D848A418044E411EFC80EB5</vt:lpwstr>
  </property>
</Properties>
</file>